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</p:sldIdLst>
  <p:sldSz cx="7556500" cy="10693400"/>
  <p:notesSz cx="6858000" cy="9144000"/>
  <p:embeddedFontLst>
    <p:embeddedFont>
      <p:font typeface="Atkinson Hyperlegible" panose="020B0604020202020204" charset="0"/>
      <p:regular r:id="rId5"/>
    </p:embeddedFont>
    <p:embeddedFont>
      <p:font typeface="Atkinson Hyperlegible Bold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60" d="100"/>
          <a:sy n="60" d="100"/>
        </p:scale>
        <p:origin x="1980" y="-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5" Type="http://schemas.openxmlformats.org/officeDocument/2006/relationships/font" Target="fonts/font1.fntdata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05111" y="562552"/>
            <a:ext cx="6781791" cy="9629550"/>
            <a:chOff x="0" y="0"/>
            <a:chExt cx="2430441" cy="345101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30441" cy="3451013"/>
            </a:xfrm>
            <a:custGeom>
              <a:avLst/>
              <a:gdLst/>
              <a:ahLst/>
              <a:cxnLst/>
              <a:rect l="l" t="t" r="r" b="b"/>
              <a:pathLst>
                <a:path w="2430441" h="3451013">
                  <a:moveTo>
                    <a:pt x="42238" y="0"/>
                  </a:moveTo>
                  <a:lnTo>
                    <a:pt x="2388202" y="0"/>
                  </a:lnTo>
                  <a:cubicBezTo>
                    <a:pt x="2399405" y="0"/>
                    <a:pt x="2410148" y="4450"/>
                    <a:pt x="2418069" y="12371"/>
                  </a:cubicBezTo>
                  <a:cubicBezTo>
                    <a:pt x="2425991" y="20293"/>
                    <a:pt x="2430441" y="31036"/>
                    <a:pt x="2430441" y="42238"/>
                  </a:cubicBezTo>
                  <a:lnTo>
                    <a:pt x="2430441" y="3408775"/>
                  </a:lnTo>
                  <a:cubicBezTo>
                    <a:pt x="2430441" y="3432103"/>
                    <a:pt x="2411530" y="3451013"/>
                    <a:pt x="2388202" y="3451013"/>
                  </a:cubicBezTo>
                  <a:lnTo>
                    <a:pt x="42238" y="3451013"/>
                  </a:lnTo>
                  <a:cubicBezTo>
                    <a:pt x="31036" y="3451013"/>
                    <a:pt x="20293" y="3446563"/>
                    <a:pt x="12371" y="3438642"/>
                  </a:cubicBezTo>
                  <a:cubicBezTo>
                    <a:pt x="4450" y="3430721"/>
                    <a:pt x="0" y="3419977"/>
                    <a:pt x="0" y="3408775"/>
                  </a:cubicBezTo>
                  <a:lnTo>
                    <a:pt x="0" y="42238"/>
                  </a:lnTo>
                  <a:cubicBezTo>
                    <a:pt x="0" y="18911"/>
                    <a:pt x="18911" y="0"/>
                    <a:pt x="42238" y="0"/>
                  </a:cubicBezTo>
                  <a:close/>
                </a:path>
              </a:pathLst>
            </a:custGeom>
            <a:solidFill>
              <a:srgbClr val="FFFFFF"/>
            </a:solidFill>
            <a:ln w="952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430441" cy="347958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756000" y="1131726"/>
            <a:ext cx="2268000" cy="2268000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536000" y="7529218"/>
            <a:ext cx="2268000" cy="2268000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1" name="AutoShape 11"/>
          <p:cNvSpPr/>
          <p:nvPr/>
        </p:nvSpPr>
        <p:spPr>
          <a:xfrm>
            <a:off x="756000" y="3859714"/>
            <a:ext cx="6048000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2" name="AutoShape 12"/>
          <p:cNvSpPr/>
          <p:nvPr/>
        </p:nvSpPr>
        <p:spPr>
          <a:xfrm>
            <a:off x="772006" y="4335964"/>
            <a:ext cx="6048000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3" name="AutoShape 13"/>
          <p:cNvSpPr/>
          <p:nvPr/>
        </p:nvSpPr>
        <p:spPr>
          <a:xfrm>
            <a:off x="788013" y="4812214"/>
            <a:ext cx="6048000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4" name="AutoShape 14"/>
          <p:cNvSpPr/>
          <p:nvPr/>
        </p:nvSpPr>
        <p:spPr>
          <a:xfrm>
            <a:off x="756000" y="5326950"/>
            <a:ext cx="6048000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5" name="AutoShape 15"/>
          <p:cNvSpPr/>
          <p:nvPr/>
        </p:nvSpPr>
        <p:spPr>
          <a:xfrm>
            <a:off x="756000" y="5764714"/>
            <a:ext cx="6048000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6" name="AutoShape 16"/>
          <p:cNvSpPr/>
          <p:nvPr/>
        </p:nvSpPr>
        <p:spPr>
          <a:xfrm>
            <a:off x="756000" y="6279064"/>
            <a:ext cx="6048000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7" name="AutoShape 17"/>
          <p:cNvSpPr/>
          <p:nvPr/>
        </p:nvSpPr>
        <p:spPr>
          <a:xfrm>
            <a:off x="756000" y="6717214"/>
            <a:ext cx="6048000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8" name="AutoShape 18"/>
          <p:cNvSpPr/>
          <p:nvPr/>
        </p:nvSpPr>
        <p:spPr>
          <a:xfrm>
            <a:off x="756000" y="7193464"/>
            <a:ext cx="6048000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9" name="AutoShape 19"/>
          <p:cNvSpPr/>
          <p:nvPr/>
        </p:nvSpPr>
        <p:spPr>
          <a:xfrm>
            <a:off x="756000" y="7930846"/>
            <a:ext cx="3324175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0" name="AutoShape 20"/>
          <p:cNvSpPr/>
          <p:nvPr/>
        </p:nvSpPr>
        <p:spPr>
          <a:xfrm>
            <a:off x="756000" y="8407096"/>
            <a:ext cx="3324175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1" name="AutoShape 21"/>
          <p:cNvSpPr/>
          <p:nvPr/>
        </p:nvSpPr>
        <p:spPr>
          <a:xfrm>
            <a:off x="756000" y="8883346"/>
            <a:ext cx="3324175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2" name="AutoShape 22"/>
          <p:cNvSpPr/>
          <p:nvPr/>
        </p:nvSpPr>
        <p:spPr>
          <a:xfrm>
            <a:off x="756000" y="9359596"/>
            <a:ext cx="3324175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3" name="AutoShape 23"/>
          <p:cNvSpPr/>
          <p:nvPr/>
        </p:nvSpPr>
        <p:spPr>
          <a:xfrm>
            <a:off x="3479825" y="1478464"/>
            <a:ext cx="3324175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4" name="AutoShape 24"/>
          <p:cNvSpPr/>
          <p:nvPr/>
        </p:nvSpPr>
        <p:spPr>
          <a:xfrm>
            <a:off x="3479825" y="1916614"/>
            <a:ext cx="3324175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5" name="AutoShape 25"/>
          <p:cNvSpPr/>
          <p:nvPr/>
        </p:nvSpPr>
        <p:spPr>
          <a:xfrm>
            <a:off x="3479825" y="2354764"/>
            <a:ext cx="3324175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6" name="AutoShape 26"/>
          <p:cNvSpPr/>
          <p:nvPr/>
        </p:nvSpPr>
        <p:spPr>
          <a:xfrm>
            <a:off x="3479825" y="2792914"/>
            <a:ext cx="3324175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7" name="AutoShape 27"/>
          <p:cNvSpPr/>
          <p:nvPr/>
        </p:nvSpPr>
        <p:spPr>
          <a:xfrm>
            <a:off x="3479825" y="3231064"/>
            <a:ext cx="3324175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28" name="Group 28"/>
          <p:cNvGrpSpPr/>
          <p:nvPr/>
        </p:nvGrpSpPr>
        <p:grpSpPr>
          <a:xfrm>
            <a:off x="4080175" y="1628450"/>
            <a:ext cx="2268000" cy="919499"/>
            <a:chOff x="0" y="0"/>
            <a:chExt cx="812800" cy="329528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812800" cy="329528"/>
            </a:xfrm>
            <a:custGeom>
              <a:avLst/>
              <a:gdLst/>
              <a:ahLst/>
              <a:cxnLst/>
              <a:rect l="l" t="t" r="r" b="b"/>
              <a:pathLst>
                <a:path w="812800" h="329528">
                  <a:moveTo>
                    <a:pt x="0" y="0"/>
                  </a:moveTo>
                  <a:lnTo>
                    <a:pt x="812800" y="0"/>
                  </a:lnTo>
                  <a:lnTo>
                    <a:pt x="812800" y="329528"/>
                  </a:lnTo>
                  <a:lnTo>
                    <a:pt x="0" y="329528"/>
                  </a:lnTo>
                  <a:close/>
                </a:path>
              </a:pathLst>
            </a:custGeom>
            <a:solidFill>
              <a:srgbClr val="D9D9D9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id="30" name="TextBox 30"/>
            <p:cNvSpPr txBox="1"/>
            <p:nvPr/>
          </p:nvSpPr>
          <p:spPr>
            <a:xfrm>
              <a:off x="0" y="-28575"/>
              <a:ext cx="812800" cy="3581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31" name="Group 31"/>
          <p:cNvGrpSpPr/>
          <p:nvPr/>
        </p:nvGrpSpPr>
        <p:grpSpPr>
          <a:xfrm>
            <a:off x="1127887" y="8203469"/>
            <a:ext cx="2268000" cy="919499"/>
            <a:chOff x="0" y="0"/>
            <a:chExt cx="812800" cy="329528"/>
          </a:xfrm>
        </p:grpSpPr>
        <p:sp>
          <p:nvSpPr>
            <p:cNvPr id="32" name="Freeform 32"/>
            <p:cNvSpPr/>
            <p:nvPr/>
          </p:nvSpPr>
          <p:spPr>
            <a:xfrm>
              <a:off x="0" y="0"/>
              <a:ext cx="812800" cy="329528"/>
            </a:xfrm>
            <a:custGeom>
              <a:avLst/>
              <a:gdLst/>
              <a:ahLst/>
              <a:cxnLst/>
              <a:rect l="l" t="t" r="r" b="b"/>
              <a:pathLst>
                <a:path w="812800" h="329528">
                  <a:moveTo>
                    <a:pt x="0" y="0"/>
                  </a:moveTo>
                  <a:lnTo>
                    <a:pt x="812800" y="0"/>
                  </a:lnTo>
                  <a:lnTo>
                    <a:pt x="812800" y="329528"/>
                  </a:lnTo>
                  <a:lnTo>
                    <a:pt x="0" y="329528"/>
                  </a:lnTo>
                  <a:close/>
                </a:path>
              </a:pathLst>
            </a:custGeom>
            <a:solidFill>
              <a:srgbClr val="D9D9D9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id="33" name="TextBox 33"/>
            <p:cNvSpPr txBox="1"/>
            <p:nvPr/>
          </p:nvSpPr>
          <p:spPr>
            <a:xfrm>
              <a:off x="0" y="-28575"/>
              <a:ext cx="812800" cy="3581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34" name="Group 34"/>
          <p:cNvGrpSpPr/>
          <p:nvPr/>
        </p:nvGrpSpPr>
        <p:grpSpPr>
          <a:xfrm>
            <a:off x="2513800" y="5359565"/>
            <a:ext cx="2268000" cy="919499"/>
            <a:chOff x="0" y="0"/>
            <a:chExt cx="812800" cy="329528"/>
          </a:xfrm>
        </p:grpSpPr>
        <p:sp>
          <p:nvSpPr>
            <p:cNvPr id="35" name="Freeform 35"/>
            <p:cNvSpPr/>
            <p:nvPr/>
          </p:nvSpPr>
          <p:spPr>
            <a:xfrm>
              <a:off x="0" y="0"/>
              <a:ext cx="812800" cy="329528"/>
            </a:xfrm>
            <a:custGeom>
              <a:avLst/>
              <a:gdLst/>
              <a:ahLst/>
              <a:cxnLst/>
              <a:rect l="l" t="t" r="r" b="b"/>
              <a:pathLst>
                <a:path w="812800" h="329528">
                  <a:moveTo>
                    <a:pt x="0" y="0"/>
                  </a:moveTo>
                  <a:lnTo>
                    <a:pt x="812800" y="0"/>
                  </a:lnTo>
                  <a:lnTo>
                    <a:pt x="812800" y="329528"/>
                  </a:lnTo>
                  <a:lnTo>
                    <a:pt x="0" y="329528"/>
                  </a:lnTo>
                  <a:close/>
                </a:path>
              </a:pathLst>
            </a:custGeom>
            <a:solidFill>
              <a:srgbClr val="D9D9D9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id="36" name="TextBox 36"/>
            <p:cNvSpPr txBox="1"/>
            <p:nvPr/>
          </p:nvSpPr>
          <p:spPr>
            <a:xfrm>
              <a:off x="0" y="-28575"/>
              <a:ext cx="812800" cy="3581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37" name="Freeform 37"/>
          <p:cNvSpPr/>
          <p:nvPr/>
        </p:nvSpPr>
        <p:spPr>
          <a:xfrm>
            <a:off x="538242" y="10239094"/>
            <a:ext cx="762113" cy="326272"/>
          </a:xfrm>
          <a:custGeom>
            <a:avLst/>
            <a:gdLst/>
            <a:ahLst/>
            <a:cxnLst/>
            <a:rect l="l" t="t" r="r" b="b"/>
            <a:pathLst>
              <a:path w="762113" h="326272">
                <a:moveTo>
                  <a:pt x="0" y="0"/>
                </a:moveTo>
                <a:lnTo>
                  <a:pt x="762113" y="0"/>
                </a:lnTo>
                <a:lnTo>
                  <a:pt x="762113" y="326272"/>
                </a:lnTo>
                <a:lnTo>
                  <a:pt x="0" y="32627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8" name="TextBox 38"/>
          <p:cNvSpPr txBox="1"/>
          <p:nvPr/>
        </p:nvSpPr>
        <p:spPr>
          <a:xfrm>
            <a:off x="1568450" y="2148925"/>
            <a:ext cx="559364" cy="2067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FOTO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5246435" y="8546014"/>
            <a:ext cx="847130" cy="1981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CÓDIGO QR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4157719" y="1768024"/>
            <a:ext cx="2112913" cy="6172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Cita </a:t>
            </a:r>
            <a:r>
              <a:rPr lang="en-US" sz="1200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más</a:t>
            </a:r>
            <a:r>
              <a:rPr lang="en-US" sz="12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significativa</a:t>
            </a:r>
            <a:r>
              <a:rPr lang="en-US" sz="12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de la </a:t>
            </a:r>
            <a:r>
              <a:rPr lang="en-US" sz="1200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entrevista</a:t>
            </a:r>
            <a:r>
              <a:rPr lang="en-US" sz="12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, para </a:t>
            </a:r>
            <a:r>
              <a:rPr lang="en-US" sz="1200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captar</a:t>
            </a:r>
            <a:r>
              <a:rPr lang="en-US" sz="12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el</a:t>
            </a:r>
            <a:r>
              <a:rPr lang="en-US" sz="12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interés</a:t>
            </a:r>
            <a:r>
              <a:rPr lang="en-US" sz="12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del </a:t>
            </a:r>
            <a:r>
              <a:rPr lang="en-US" sz="1200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público</a:t>
            </a:r>
            <a:r>
              <a:rPr lang="en-US" sz="12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. 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2591343" y="5501179"/>
            <a:ext cx="2112913" cy="6172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Aspectos más relevantes de la biografía y logros de la entrevistada.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1205431" y="8388046"/>
            <a:ext cx="2112913" cy="1981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Enseñanzas de la entrevista.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1406775" y="10375900"/>
            <a:ext cx="5429238" cy="2067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Licenza</a:t>
            </a:r>
            <a:r>
              <a:rPr lang="en-US" sz="12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Creative Commons </a:t>
            </a:r>
            <a:r>
              <a:rPr lang="en-US" sz="1200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Recoñecemento</a:t>
            </a:r>
            <a:r>
              <a:rPr lang="en-US" sz="12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Non-</a:t>
            </a:r>
            <a:r>
              <a:rPr lang="en-US" sz="1200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comercial</a:t>
            </a:r>
            <a:r>
              <a:rPr lang="en-US" sz="12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Compartir</a:t>
            </a:r>
            <a:r>
              <a:rPr lang="en-US" sz="12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igual</a:t>
            </a:r>
            <a:r>
              <a:rPr lang="en-US" sz="12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4.0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05111" y="562552"/>
            <a:ext cx="6781791" cy="9629550"/>
            <a:chOff x="0" y="0"/>
            <a:chExt cx="2430441" cy="345101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30441" cy="3451013"/>
            </a:xfrm>
            <a:custGeom>
              <a:avLst/>
              <a:gdLst/>
              <a:ahLst/>
              <a:cxnLst/>
              <a:rect l="l" t="t" r="r" b="b"/>
              <a:pathLst>
                <a:path w="2430441" h="3451013">
                  <a:moveTo>
                    <a:pt x="42238" y="0"/>
                  </a:moveTo>
                  <a:lnTo>
                    <a:pt x="2388202" y="0"/>
                  </a:lnTo>
                  <a:cubicBezTo>
                    <a:pt x="2399405" y="0"/>
                    <a:pt x="2410148" y="4450"/>
                    <a:pt x="2418069" y="12371"/>
                  </a:cubicBezTo>
                  <a:cubicBezTo>
                    <a:pt x="2425991" y="20293"/>
                    <a:pt x="2430441" y="31036"/>
                    <a:pt x="2430441" y="42238"/>
                  </a:cubicBezTo>
                  <a:lnTo>
                    <a:pt x="2430441" y="3408775"/>
                  </a:lnTo>
                  <a:cubicBezTo>
                    <a:pt x="2430441" y="3432103"/>
                    <a:pt x="2411530" y="3451013"/>
                    <a:pt x="2388202" y="3451013"/>
                  </a:cubicBezTo>
                  <a:lnTo>
                    <a:pt x="42238" y="3451013"/>
                  </a:lnTo>
                  <a:cubicBezTo>
                    <a:pt x="31036" y="3451013"/>
                    <a:pt x="20293" y="3446563"/>
                    <a:pt x="12371" y="3438642"/>
                  </a:cubicBezTo>
                  <a:cubicBezTo>
                    <a:pt x="4450" y="3430721"/>
                    <a:pt x="0" y="3419977"/>
                    <a:pt x="0" y="3408775"/>
                  </a:cubicBezTo>
                  <a:lnTo>
                    <a:pt x="0" y="42238"/>
                  </a:lnTo>
                  <a:cubicBezTo>
                    <a:pt x="0" y="18911"/>
                    <a:pt x="18911" y="0"/>
                    <a:pt x="42238" y="0"/>
                  </a:cubicBezTo>
                  <a:close/>
                </a:path>
              </a:pathLst>
            </a:custGeom>
            <a:solidFill>
              <a:srgbClr val="FFFFFF"/>
            </a:solidFill>
            <a:ln w="952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430441" cy="347958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756000" y="1131726"/>
            <a:ext cx="2268000" cy="2268000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536000" y="7529218"/>
            <a:ext cx="2268000" cy="2268000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538242" y="10239094"/>
            <a:ext cx="762113" cy="326272"/>
          </a:xfrm>
          <a:custGeom>
            <a:avLst/>
            <a:gdLst/>
            <a:ahLst/>
            <a:cxnLst/>
            <a:rect l="l" t="t" r="r" b="b"/>
            <a:pathLst>
              <a:path w="762113" h="326272">
                <a:moveTo>
                  <a:pt x="0" y="0"/>
                </a:moveTo>
                <a:lnTo>
                  <a:pt x="762113" y="0"/>
                </a:lnTo>
                <a:lnTo>
                  <a:pt x="762113" y="326272"/>
                </a:lnTo>
                <a:lnTo>
                  <a:pt x="0" y="32627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12" name="TextBox 12"/>
          <p:cNvSpPr txBox="1"/>
          <p:nvPr/>
        </p:nvSpPr>
        <p:spPr>
          <a:xfrm>
            <a:off x="1694886" y="2156644"/>
            <a:ext cx="406964" cy="2067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FOTO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4818300" y="8345083"/>
            <a:ext cx="1717700" cy="6172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CÓDIGO QR CON LA ENTREVISTA AL COMPLETO.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406775" y="10344502"/>
            <a:ext cx="5429237" cy="2067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Licenza</a:t>
            </a:r>
            <a:r>
              <a:rPr lang="en-US" sz="12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Creative Commons </a:t>
            </a:r>
            <a:r>
              <a:rPr lang="en-US" sz="1200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Recoñecemento</a:t>
            </a:r>
            <a:r>
              <a:rPr lang="en-US" sz="12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Non-</a:t>
            </a:r>
            <a:r>
              <a:rPr lang="en-US" sz="1200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comercial</a:t>
            </a:r>
            <a:r>
              <a:rPr lang="en-US" sz="12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Compartir</a:t>
            </a:r>
            <a:r>
              <a:rPr lang="en-US" sz="12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igual</a:t>
            </a:r>
            <a:r>
              <a:rPr lang="en-US" sz="12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4.0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2800588" y="1013872"/>
            <a:ext cx="4035424" cy="20362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15"/>
              </a:lnSpc>
            </a:pPr>
            <a:r>
              <a:rPr lang="en-US" sz="3868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  <a:sym typeface="Atkinson Hyperlegible Bold"/>
              </a:rPr>
              <a:t>“Me sentía como una pirata científica”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733461" y="3493282"/>
            <a:ext cx="6294908" cy="39363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33"/>
              </a:lnSpc>
              <a:spcBef>
                <a:spcPct val="0"/>
              </a:spcBef>
            </a:pP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María de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los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Ángeles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Alvariño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fue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una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científica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nacida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el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3 de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octubre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de 1916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en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Ferrol,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en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una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familia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acomodada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. Su padre era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médico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y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su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madre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profesora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de piano.</a:t>
            </a:r>
          </a:p>
          <a:p>
            <a:pPr algn="l">
              <a:lnSpc>
                <a:spcPts val="2133"/>
              </a:lnSpc>
              <a:spcBef>
                <a:spcPct val="0"/>
              </a:spcBef>
            </a:pP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Desde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niña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estaba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fascinada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por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el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mundo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marino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,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leyendo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libros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sobre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zoología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que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había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en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la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biblioteca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de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su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padre.</a:t>
            </a:r>
          </a:p>
          <a:p>
            <a:pPr algn="l">
              <a:lnSpc>
                <a:spcPts val="2133"/>
              </a:lnSpc>
              <a:spcBef>
                <a:spcPct val="0"/>
              </a:spcBef>
            </a:pP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Se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fue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a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estudiar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a Santiago de Compostela,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en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donde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terminó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sus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estudios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con “Summa cum laude”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en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1933.</a:t>
            </a:r>
          </a:p>
          <a:p>
            <a:pPr algn="l">
              <a:lnSpc>
                <a:spcPts val="2133"/>
              </a:lnSpc>
              <a:spcBef>
                <a:spcPct val="0"/>
              </a:spcBef>
            </a:pP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Se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casó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y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tuvo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una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hija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,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quien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terminó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siendo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arquitecta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urbanista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en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Estados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Unidos.</a:t>
            </a:r>
          </a:p>
          <a:p>
            <a:pPr algn="l">
              <a:lnSpc>
                <a:spcPts val="2133"/>
              </a:lnSpc>
              <a:spcBef>
                <a:spcPct val="0"/>
              </a:spcBef>
            </a:pP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La Guerra Civil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interrumpió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su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formación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, que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retomó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en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1941. En 1948, se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trasladó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a Madrid para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trabajar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como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bióloga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pesquera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en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el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Departamento de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Pesquerías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Marinas. A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pesar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de las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restricciones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legales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que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impedían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a las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mujeres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embarcarse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en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buques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de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investigación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españoles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,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su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destacado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expediente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académico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le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permitió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acceder a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ciertos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cursos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y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realizar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523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investigaciones</a:t>
            </a:r>
            <a:r>
              <a:rPr lang="en-US" sz="1523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.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780568" y="7928794"/>
            <a:ext cx="3431133" cy="15818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194"/>
              </a:lnSpc>
              <a:spcBef>
                <a:spcPct val="0"/>
              </a:spcBef>
            </a:pPr>
            <a:r>
              <a:rPr lang="en-US" sz="2282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Sus logros y  pasión por el océano son un faro que inspira a las generaciones presentes y futuras.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05111" y="562552"/>
            <a:ext cx="6781791" cy="9629550"/>
            <a:chOff x="0" y="0"/>
            <a:chExt cx="2430441" cy="345101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30441" cy="3451013"/>
            </a:xfrm>
            <a:custGeom>
              <a:avLst/>
              <a:gdLst/>
              <a:ahLst/>
              <a:cxnLst/>
              <a:rect l="l" t="t" r="r" b="b"/>
              <a:pathLst>
                <a:path w="2430441" h="3451013">
                  <a:moveTo>
                    <a:pt x="42238" y="0"/>
                  </a:moveTo>
                  <a:lnTo>
                    <a:pt x="2388202" y="0"/>
                  </a:lnTo>
                  <a:cubicBezTo>
                    <a:pt x="2399405" y="0"/>
                    <a:pt x="2410148" y="4450"/>
                    <a:pt x="2418069" y="12371"/>
                  </a:cubicBezTo>
                  <a:cubicBezTo>
                    <a:pt x="2425991" y="20293"/>
                    <a:pt x="2430441" y="31036"/>
                    <a:pt x="2430441" y="42238"/>
                  </a:cubicBezTo>
                  <a:lnTo>
                    <a:pt x="2430441" y="3408775"/>
                  </a:lnTo>
                  <a:cubicBezTo>
                    <a:pt x="2430441" y="3432103"/>
                    <a:pt x="2411530" y="3451013"/>
                    <a:pt x="2388202" y="3451013"/>
                  </a:cubicBezTo>
                  <a:lnTo>
                    <a:pt x="42238" y="3451013"/>
                  </a:lnTo>
                  <a:cubicBezTo>
                    <a:pt x="31036" y="3451013"/>
                    <a:pt x="20293" y="3446563"/>
                    <a:pt x="12371" y="3438642"/>
                  </a:cubicBezTo>
                  <a:cubicBezTo>
                    <a:pt x="4450" y="3430721"/>
                    <a:pt x="0" y="3419977"/>
                    <a:pt x="0" y="3408775"/>
                  </a:cubicBezTo>
                  <a:lnTo>
                    <a:pt x="0" y="42238"/>
                  </a:lnTo>
                  <a:cubicBezTo>
                    <a:pt x="0" y="18911"/>
                    <a:pt x="18911" y="0"/>
                    <a:pt x="42238" y="0"/>
                  </a:cubicBezTo>
                  <a:close/>
                </a:path>
              </a:pathLst>
            </a:custGeom>
            <a:solidFill>
              <a:srgbClr val="FFFFFF"/>
            </a:solidFill>
            <a:ln w="952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430441" cy="347958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756000" y="1131726"/>
            <a:ext cx="2268000" cy="2268000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536000" y="7529218"/>
            <a:ext cx="2268000" cy="2268000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1" name="AutoShape 11"/>
          <p:cNvSpPr/>
          <p:nvPr/>
        </p:nvSpPr>
        <p:spPr>
          <a:xfrm>
            <a:off x="756000" y="3859714"/>
            <a:ext cx="6048000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2" name="AutoShape 12"/>
          <p:cNvSpPr/>
          <p:nvPr/>
        </p:nvSpPr>
        <p:spPr>
          <a:xfrm>
            <a:off x="772006" y="4335964"/>
            <a:ext cx="6048000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3" name="AutoShape 13"/>
          <p:cNvSpPr/>
          <p:nvPr/>
        </p:nvSpPr>
        <p:spPr>
          <a:xfrm>
            <a:off x="788013" y="4812214"/>
            <a:ext cx="6048000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4" name="AutoShape 14"/>
          <p:cNvSpPr/>
          <p:nvPr/>
        </p:nvSpPr>
        <p:spPr>
          <a:xfrm>
            <a:off x="756000" y="5326950"/>
            <a:ext cx="6048000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5" name="AutoShape 15"/>
          <p:cNvSpPr/>
          <p:nvPr/>
        </p:nvSpPr>
        <p:spPr>
          <a:xfrm>
            <a:off x="756000" y="5764714"/>
            <a:ext cx="6048000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6" name="AutoShape 16"/>
          <p:cNvSpPr/>
          <p:nvPr/>
        </p:nvSpPr>
        <p:spPr>
          <a:xfrm>
            <a:off x="756000" y="6279064"/>
            <a:ext cx="6048000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7" name="AutoShape 17"/>
          <p:cNvSpPr/>
          <p:nvPr/>
        </p:nvSpPr>
        <p:spPr>
          <a:xfrm>
            <a:off x="756000" y="6717214"/>
            <a:ext cx="6048000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8" name="AutoShape 18"/>
          <p:cNvSpPr/>
          <p:nvPr/>
        </p:nvSpPr>
        <p:spPr>
          <a:xfrm>
            <a:off x="756000" y="7193464"/>
            <a:ext cx="6048000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9" name="AutoShape 19"/>
          <p:cNvSpPr/>
          <p:nvPr/>
        </p:nvSpPr>
        <p:spPr>
          <a:xfrm>
            <a:off x="756000" y="7930846"/>
            <a:ext cx="3324175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0" name="AutoShape 20"/>
          <p:cNvSpPr/>
          <p:nvPr/>
        </p:nvSpPr>
        <p:spPr>
          <a:xfrm>
            <a:off x="756000" y="8407096"/>
            <a:ext cx="3324175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1" name="AutoShape 21"/>
          <p:cNvSpPr/>
          <p:nvPr/>
        </p:nvSpPr>
        <p:spPr>
          <a:xfrm>
            <a:off x="756000" y="8883346"/>
            <a:ext cx="3324175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2" name="AutoShape 22"/>
          <p:cNvSpPr/>
          <p:nvPr/>
        </p:nvSpPr>
        <p:spPr>
          <a:xfrm>
            <a:off x="756000" y="9359596"/>
            <a:ext cx="3324175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3" name="AutoShape 23"/>
          <p:cNvSpPr/>
          <p:nvPr/>
        </p:nvSpPr>
        <p:spPr>
          <a:xfrm>
            <a:off x="3479825" y="1478464"/>
            <a:ext cx="3324175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4" name="AutoShape 24"/>
          <p:cNvSpPr/>
          <p:nvPr/>
        </p:nvSpPr>
        <p:spPr>
          <a:xfrm>
            <a:off x="3479825" y="1916614"/>
            <a:ext cx="3324175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5" name="AutoShape 25"/>
          <p:cNvSpPr/>
          <p:nvPr/>
        </p:nvSpPr>
        <p:spPr>
          <a:xfrm>
            <a:off x="3479825" y="2354764"/>
            <a:ext cx="3324175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6" name="AutoShape 26"/>
          <p:cNvSpPr/>
          <p:nvPr/>
        </p:nvSpPr>
        <p:spPr>
          <a:xfrm>
            <a:off x="3479825" y="2792914"/>
            <a:ext cx="3324175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7" name="AutoShape 27"/>
          <p:cNvSpPr/>
          <p:nvPr/>
        </p:nvSpPr>
        <p:spPr>
          <a:xfrm>
            <a:off x="3479825" y="3231064"/>
            <a:ext cx="3324175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8" name="Freeform 28"/>
          <p:cNvSpPr/>
          <p:nvPr/>
        </p:nvSpPr>
        <p:spPr>
          <a:xfrm>
            <a:off x="538242" y="10239094"/>
            <a:ext cx="762113" cy="326272"/>
          </a:xfrm>
          <a:custGeom>
            <a:avLst/>
            <a:gdLst/>
            <a:ahLst/>
            <a:cxnLst/>
            <a:rect l="l" t="t" r="r" b="b"/>
            <a:pathLst>
              <a:path w="762113" h="326272">
                <a:moveTo>
                  <a:pt x="0" y="0"/>
                </a:moveTo>
                <a:lnTo>
                  <a:pt x="762113" y="0"/>
                </a:lnTo>
                <a:lnTo>
                  <a:pt x="762113" y="326272"/>
                </a:lnTo>
                <a:lnTo>
                  <a:pt x="0" y="32627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29" name="TextBox 29"/>
          <p:cNvSpPr txBox="1"/>
          <p:nvPr/>
        </p:nvSpPr>
        <p:spPr>
          <a:xfrm>
            <a:off x="1694886" y="2156643"/>
            <a:ext cx="483164" cy="2067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FOTO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5246435" y="8546014"/>
            <a:ext cx="847130" cy="1981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CÓDIGO QR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406775" y="10324993"/>
            <a:ext cx="5429238" cy="2067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Licenza</a:t>
            </a:r>
            <a:r>
              <a:rPr lang="en-US" sz="12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Creative Commons </a:t>
            </a:r>
            <a:r>
              <a:rPr lang="en-US" sz="1200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Recoñecemento</a:t>
            </a:r>
            <a:r>
              <a:rPr lang="en-US" sz="12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Non-</a:t>
            </a:r>
            <a:r>
              <a:rPr lang="en-US" sz="1200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comercial</a:t>
            </a:r>
            <a:r>
              <a:rPr lang="en-US" sz="12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Compartir</a:t>
            </a:r>
            <a:r>
              <a:rPr lang="en-US" sz="12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igual</a:t>
            </a:r>
            <a:r>
              <a:rPr lang="en-US" sz="1200" dirty="0">
                <a:solidFill>
                  <a:srgbClr val="000000"/>
                </a:solidFill>
                <a:latin typeface="Atkinson Hyperlegible"/>
                <a:ea typeface="Atkinson Hyperlegible"/>
                <a:cs typeface="Atkinson Hyperlegible"/>
                <a:sym typeface="Atkinson Hyperlegible"/>
              </a:rPr>
              <a:t>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255</Words>
  <Application>Microsoft Office PowerPoint</Application>
  <PresentationFormat>Personalizado</PresentationFormat>
  <Paragraphs>19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Atkinson Hyperlegible</vt:lpstr>
      <vt:lpstr>Atkinson Hyperlegible Bold</vt:lpstr>
      <vt:lpstr>Calibri</vt:lpstr>
      <vt:lpstr>Arial</vt:lpstr>
      <vt:lpstr>Office Theme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Plantilla entrevistas mural</dc:title>
  <dc:creator>Fatima</dc:creator>
  <cp:lastModifiedBy>fatimolagarcia@outlook.com</cp:lastModifiedBy>
  <cp:revision>2</cp:revision>
  <dcterms:created xsi:type="dcterms:W3CDTF">2006-08-16T00:00:00Z</dcterms:created>
  <dcterms:modified xsi:type="dcterms:W3CDTF">2025-01-18T09:40:01Z</dcterms:modified>
  <dc:identifier>DAGciVIbqMA</dc:identifier>
</cp:coreProperties>
</file>