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65" r:id="rId3"/>
    <p:sldId id="267" r:id="rId4"/>
    <p:sldId id="268" r:id="rId5"/>
    <p:sldId id="269" r:id="rId6"/>
    <p:sldId id="270" r:id="rId7"/>
    <p:sldId id="271" r:id="rId8"/>
    <p:sldId id="273" r:id="rId9"/>
    <p:sldId id="274" r:id="rId10"/>
    <p:sldId id="275" r:id="rId11"/>
    <p:sldId id="272" r:id="rId12"/>
    <p:sldId id="276" r:id="rId13"/>
  </p:sldIdLst>
  <p:sldSz cx="9144000" cy="6858000" type="screen4x3"/>
  <p:notesSz cx="6858000" cy="9144000"/>
  <p:custDataLst>
    <p:tags r:id="rId16"/>
  </p:custData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DBAA"/>
    <a:srgbClr val="FBCFAB"/>
    <a:srgbClr val="FCDBC0"/>
    <a:srgbClr val="FCE0C8"/>
    <a:srgbClr val="F8D2BA"/>
    <a:srgbClr val="FCEB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92180" autoAdjust="0"/>
  </p:normalViewPr>
  <p:slideViewPr>
    <p:cSldViewPr showGuides="1">
      <p:cViewPr>
        <p:scale>
          <a:sx n="100" d="100"/>
          <a:sy n="100" d="100"/>
        </p:scale>
        <p:origin x="-1744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tags" Target="tags/tag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59C457-E5FE-4443-84A0-8063548B8A94}" type="datetimeFigureOut">
              <a:rPr lang="es-ES"/>
              <a:pPr/>
              <a:t>6/2/17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9C0198-507F-0B41-93AA-F8C477BE6660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783226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243" name="2 Marcador de notas"/>
          <p:cNvSpPr>
            <a:spLocks noGrp="1"/>
          </p:cNvSpPr>
          <p:nvPr>
            <p:ph type="body" idx="1"/>
          </p:nvPr>
        </p:nvSpPr>
        <p:spPr>
          <a:noFill/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dirty="0" err="1" smtClean="0">
                <a:latin typeface="Calibri" charset="0"/>
              </a:rPr>
              <a:t>https</a:t>
            </a:r>
            <a:r>
              <a:rPr lang="es-ES" dirty="0" smtClean="0">
                <a:latin typeface="Calibri" charset="0"/>
              </a:rPr>
              <a:t>://</a:t>
            </a:r>
            <a:r>
              <a:rPr lang="es-ES" dirty="0" err="1" smtClean="0">
                <a:latin typeface="Calibri" charset="0"/>
              </a:rPr>
              <a:t>sites.google.com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site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compendiumofphysicalactivities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Activity-Categories</a:t>
            </a:r>
            <a:endParaRPr lang="es-ES" dirty="0">
              <a:latin typeface="Calibri" charset="0"/>
            </a:endParaRPr>
          </a:p>
        </p:txBody>
      </p:sp>
      <p:sp>
        <p:nvSpPr>
          <p:cNvPr id="102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EA7CD31A-7376-6C42-8ACC-9FD31242DDE1}" type="slidenum">
              <a:rPr lang="es-ES" sz="1200"/>
              <a:pPr algn="r" eaLnBrk="1" hangingPunct="1"/>
              <a:t>1</a:t>
            </a:fld>
            <a:endParaRPr lang="es-ES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http://www.clubpirineos.es/files/alpinismo/biblioteca/alimentacion_preparacion_fisica.pdf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http://soloboulder.com/actualidad/alimentacion-en-deportes-de-montana/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http://www.gifsanimados.org/img-fitness-y-ejercicio-imagen-animada-0017-189144.htm</a:t>
            </a:r>
          </a:p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http://pendientedemigracion.ucm.es/info/nutri1/carbajal/manual-04.htm</a:t>
            </a:r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65E74C8-AC08-9043-AA20-6D23F8A91F4E}" type="slidenum">
              <a:rPr lang="es-ES" sz="1200"/>
              <a:pPr algn="r" eaLnBrk="1" hangingPunct="1"/>
              <a:t>10</a:t>
            </a:fld>
            <a:endParaRPr lang="es-ES"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www.clubpirineos.es</a:t>
            </a:r>
            <a:r>
              <a:rPr lang="es-ES" dirty="0">
                <a:latin typeface="Calibri" charset="0"/>
              </a:rPr>
              <a:t>/files/alpinismo/biblioteca/</a:t>
            </a:r>
            <a:r>
              <a:rPr lang="es-ES" dirty="0" err="1">
                <a:latin typeface="Calibri" charset="0"/>
              </a:rPr>
              <a:t>alimentacion_preparacion_fisica.pdf</a:t>
            </a: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soloboulder.com</a:t>
            </a:r>
            <a:r>
              <a:rPr lang="es-ES" dirty="0">
                <a:latin typeface="Calibri" charset="0"/>
              </a:rPr>
              <a:t>/actualidad/</a:t>
            </a:r>
            <a:r>
              <a:rPr lang="es-ES" dirty="0" err="1">
                <a:latin typeface="Calibri" charset="0"/>
              </a:rPr>
              <a:t>alimentacion</a:t>
            </a:r>
            <a:r>
              <a:rPr lang="es-ES" dirty="0">
                <a:latin typeface="Calibri" charset="0"/>
              </a:rPr>
              <a:t>-en-deportes-de-montana/</a:t>
            </a:r>
          </a:p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pendientedemigracion.ucm.es</a:t>
            </a:r>
            <a:r>
              <a:rPr lang="es-ES" dirty="0">
                <a:latin typeface="Calibri" charset="0"/>
              </a:rPr>
              <a:t>/</a:t>
            </a:r>
            <a:r>
              <a:rPr lang="es-ES" dirty="0" err="1">
                <a:latin typeface="Calibri" charset="0"/>
              </a:rPr>
              <a:t>info</a:t>
            </a:r>
            <a:r>
              <a:rPr lang="es-ES" dirty="0">
                <a:latin typeface="Calibri" charset="0"/>
              </a:rPr>
              <a:t>/nutri1/</a:t>
            </a:r>
            <a:r>
              <a:rPr lang="es-ES" dirty="0" err="1">
                <a:latin typeface="Calibri" charset="0"/>
              </a:rPr>
              <a:t>carbajal</a:t>
            </a:r>
            <a:r>
              <a:rPr lang="es-ES" dirty="0">
                <a:latin typeface="Calibri" charset="0"/>
              </a:rPr>
              <a:t>/manual-04.htm</a:t>
            </a:r>
          </a:p>
        </p:txBody>
      </p:sp>
      <p:sp>
        <p:nvSpPr>
          <p:cNvPr id="3174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E608EE7-5544-EF46-9892-51F829CCA051}" type="slidenum">
              <a:rPr lang="es-ES" sz="1200"/>
              <a:pPr algn="r" eaLnBrk="1" hangingPunct="1"/>
              <a:t>11</a:t>
            </a:fld>
            <a:endParaRPr lang="es-ES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7891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http://www.clubpirineos.es/files/alpinismo/biblioteca/alimentacion_preparacion_fisica.pdf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http://soloboulder.com/actualidad/alimentacion-en-deportes-de-montana/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http://www.gifsanimados.org/img-fitness-y-ejercicio-imagen-animada-0017-189144.htm</a:t>
            </a:r>
          </a:p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http://pendientedemigracion.ucm.es/info/nutri1/carbajal/manual-04.htm</a:t>
            </a:r>
          </a:p>
        </p:txBody>
      </p:sp>
      <p:sp>
        <p:nvSpPr>
          <p:cNvPr id="378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065E74C8-AC08-9043-AA20-6D23F8A91F4E}" type="slidenum">
              <a:rPr lang="es-ES" sz="1200"/>
              <a:pPr algn="r" eaLnBrk="1" hangingPunct="1"/>
              <a:t>12</a:t>
            </a:fld>
            <a:endParaRPr lang="es-E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26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Elaborar ficha descargable para imprimir en pdf con los datos que tienen que cubrir.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Foto creative commons del INTEF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Gif de Gifmania.com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http://heathersanimations.com/sportfour.html</a:t>
            </a:r>
          </a:p>
        </p:txBody>
      </p:sp>
      <p:sp>
        <p:nvSpPr>
          <p:cNvPr id="1126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9B1E02DD-B60F-8D48-B63C-D8170F621C08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dirty="0" err="1">
                <a:latin typeface="Calibri" charset="0"/>
              </a:rPr>
              <a:t>https</a:t>
            </a:r>
            <a:r>
              <a:rPr lang="es-ES" dirty="0">
                <a:latin typeface="Calibri" charset="0"/>
              </a:rPr>
              <a:t>://</a:t>
            </a:r>
            <a:r>
              <a:rPr lang="es-ES" dirty="0" err="1">
                <a:latin typeface="Calibri" charset="0"/>
              </a:rPr>
              <a:t>es.wikipedia.org</a:t>
            </a:r>
            <a:r>
              <a:rPr lang="es-ES" dirty="0">
                <a:latin typeface="Calibri" charset="0"/>
              </a:rPr>
              <a:t>/wiki/</a:t>
            </a:r>
            <a:r>
              <a:rPr lang="es-ES" dirty="0" err="1">
                <a:latin typeface="Calibri" charset="0"/>
              </a:rPr>
              <a:t>Monte_Everest#Rutas_de_escalada</a:t>
            </a: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www.novashimalaya.com</a:t>
            </a:r>
            <a:r>
              <a:rPr lang="es-ES" dirty="0">
                <a:latin typeface="Calibri" charset="0"/>
              </a:rPr>
              <a:t>/expediciones/</a:t>
            </a:r>
            <a:r>
              <a:rPr lang="es-ES" dirty="0" err="1">
                <a:latin typeface="Calibri" charset="0"/>
              </a:rPr>
              <a:t>everest</a:t>
            </a:r>
            <a:r>
              <a:rPr lang="es-ES" dirty="0">
                <a:latin typeface="Calibri" charset="0"/>
              </a:rPr>
              <a:t>/ruta-</a:t>
            </a:r>
            <a:r>
              <a:rPr lang="es-ES" dirty="0" err="1">
                <a:latin typeface="Calibri" charset="0"/>
              </a:rPr>
              <a:t>plan.html</a:t>
            </a: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www.realfitness.es</a:t>
            </a:r>
            <a:r>
              <a:rPr lang="es-ES" dirty="0">
                <a:latin typeface="Calibri" charset="0"/>
              </a:rPr>
              <a:t>/calculadoras/aprende-utilizar-tablas-</a:t>
            </a:r>
            <a:r>
              <a:rPr lang="es-ES" dirty="0" err="1">
                <a:latin typeface="Calibri" charset="0"/>
              </a:rPr>
              <a:t>met</a:t>
            </a:r>
            <a:r>
              <a:rPr lang="es-ES" dirty="0">
                <a:latin typeface="Calibri" charset="0"/>
              </a:rPr>
              <a:t>-calcular-</a:t>
            </a:r>
            <a:r>
              <a:rPr lang="es-ES" dirty="0" err="1">
                <a:latin typeface="Calibri" charset="0"/>
              </a:rPr>
              <a:t>calorias</a:t>
            </a:r>
            <a:r>
              <a:rPr lang="es-ES" dirty="0">
                <a:latin typeface="Calibri" charset="0"/>
              </a:rPr>
              <a:t>-quemadas/</a:t>
            </a: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www.pulevasalud.com</a:t>
            </a:r>
            <a:r>
              <a:rPr lang="es-ES" dirty="0">
                <a:latin typeface="Calibri" charset="0"/>
              </a:rPr>
              <a:t>/</a:t>
            </a:r>
            <a:r>
              <a:rPr lang="es-ES" dirty="0" err="1">
                <a:latin typeface="Calibri" charset="0"/>
              </a:rPr>
              <a:t>ps</a:t>
            </a:r>
            <a:r>
              <a:rPr lang="es-ES" dirty="0">
                <a:latin typeface="Calibri" charset="0"/>
              </a:rPr>
              <a:t>/</a:t>
            </a:r>
            <a:r>
              <a:rPr lang="es-ES" dirty="0" err="1">
                <a:latin typeface="Calibri" charset="0"/>
              </a:rPr>
              <a:t>contenido.jsp?ID</a:t>
            </a:r>
            <a:r>
              <a:rPr lang="es-ES" dirty="0">
                <a:latin typeface="Calibri" charset="0"/>
              </a:rPr>
              <a:t>=8063&amp;TIPO_CONTENIDO=</a:t>
            </a:r>
            <a:r>
              <a:rPr lang="es-ES" dirty="0" err="1">
                <a:latin typeface="Calibri" charset="0"/>
              </a:rPr>
              <a:t>Articulo&amp;ID_CATEGORIA</a:t>
            </a:r>
            <a:r>
              <a:rPr lang="es-ES" dirty="0">
                <a:latin typeface="Calibri" charset="0"/>
              </a:rPr>
              <a:t>=101577&amp;ABRIR_SECCION=3&amp;RUTA=1-3-65-3303-101577</a:t>
            </a:r>
          </a:p>
        </p:txBody>
      </p:sp>
      <p:sp>
        <p:nvSpPr>
          <p:cNvPr id="12292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26ECF772-4B11-A742-843C-776C659C490A}" type="slidenum">
              <a:rPr lang="es-ES" sz="1200"/>
              <a:pPr algn="r" eaLnBrk="1" hangingPunct="1"/>
              <a:t>3</a:t>
            </a:fld>
            <a:endParaRPr lang="es-E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331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dirty="0" smtClean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 err="1" smtClean="0">
                <a:latin typeface="Calibri" charset="0"/>
              </a:rPr>
              <a:t>https</a:t>
            </a:r>
            <a:r>
              <a:rPr lang="es-ES" dirty="0" smtClean="0">
                <a:latin typeface="Calibri" charset="0"/>
              </a:rPr>
              <a:t>://</a:t>
            </a:r>
            <a:r>
              <a:rPr lang="es-ES" dirty="0" err="1" smtClean="0">
                <a:latin typeface="Calibri" charset="0"/>
              </a:rPr>
              <a:t>sites.google.com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site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compendiumofphysicalactivities</a:t>
            </a:r>
            <a:r>
              <a:rPr lang="es-ES" dirty="0" smtClean="0">
                <a:latin typeface="Calibri" charset="0"/>
              </a:rPr>
              <a:t>/</a:t>
            </a:r>
            <a:r>
              <a:rPr lang="es-ES" dirty="0" err="1" smtClean="0">
                <a:latin typeface="Calibri" charset="0"/>
              </a:rPr>
              <a:t>Activity-Categories</a:t>
            </a:r>
            <a:endParaRPr lang="es-ES" dirty="0" smtClean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endParaRPr lang="es-ES" dirty="0" smtClean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 smtClean="0">
                <a:latin typeface="Calibri" charset="0"/>
              </a:rPr>
              <a:t>http</a:t>
            </a:r>
            <a:r>
              <a:rPr lang="es-ES" dirty="0">
                <a:latin typeface="Calibri" charset="0"/>
              </a:rPr>
              <a:t>://</a:t>
            </a:r>
            <a:r>
              <a:rPr lang="es-ES" dirty="0" err="1">
                <a:latin typeface="Calibri" charset="0"/>
              </a:rPr>
              <a:t>www.clubpirineos.es</a:t>
            </a:r>
            <a:r>
              <a:rPr lang="es-ES" dirty="0">
                <a:latin typeface="Calibri" charset="0"/>
              </a:rPr>
              <a:t>/files/alpinismo/biblioteca/</a:t>
            </a:r>
            <a:r>
              <a:rPr lang="es-ES" dirty="0" err="1">
                <a:latin typeface="Calibri" charset="0"/>
              </a:rPr>
              <a:t>alimentacion_preparacion_fisica.pdf</a:t>
            </a: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soloboulder.com</a:t>
            </a:r>
            <a:r>
              <a:rPr lang="es-ES" dirty="0">
                <a:latin typeface="Calibri" charset="0"/>
              </a:rPr>
              <a:t>/actualidad/</a:t>
            </a:r>
            <a:r>
              <a:rPr lang="es-ES" dirty="0" err="1">
                <a:latin typeface="Calibri" charset="0"/>
              </a:rPr>
              <a:t>alimentacion</a:t>
            </a:r>
            <a:r>
              <a:rPr lang="es-ES" dirty="0">
                <a:latin typeface="Calibri" charset="0"/>
              </a:rPr>
              <a:t>-en-deportes-de-montana/</a:t>
            </a:r>
          </a:p>
          <a:p>
            <a:pPr eaLnBrk="1" hangingPunct="1">
              <a:spcBef>
                <a:spcPct val="0"/>
              </a:spcBef>
            </a:pPr>
            <a:endParaRPr lang="es-ES" dirty="0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pendientedemigracion.ucm.es</a:t>
            </a:r>
            <a:r>
              <a:rPr lang="es-ES" dirty="0">
                <a:latin typeface="Calibri" charset="0"/>
              </a:rPr>
              <a:t>/</a:t>
            </a:r>
            <a:r>
              <a:rPr lang="es-ES" dirty="0" err="1">
                <a:latin typeface="Calibri" charset="0"/>
              </a:rPr>
              <a:t>info</a:t>
            </a:r>
            <a:r>
              <a:rPr lang="es-ES" dirty="0">
                <a:latin typeface="Calibri" charset="0"/>
              </a:rPr>
              <a:t>/nutri1/</a:t>
            </a:r>
            <a:r>
              <a:rPr lang="es-ES" dirty="0" err="1">
                <a:latin typeface="Calibri" charset="0"/>
              </a:rPr>
              <a:t>carbajal</a:t>
            </a:r>
            <a:r>
              <a:rPr lang="es-ES" dirty="0">
                <a:latin typeface="Calibri" charset="0"/>
              </a:rPr>
              <a:t>/manual-04.htm</a:t>
            </a:r>
          </a:p>
        </p:txBody>
      </p:sp>
      <p:sp>
        <p:nvSpPr>
          <p:cNvPr id="1331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B97E8E79-C1E0-9F4F-B0FB-0854C52C04E2}" type="slidenum">
              <a:rPr lang="es-ES" sz="1200"/>
              <a:pPr algn="r" eaLnBrk="1" hangingPunct="1"/>
              <a:t>4</a:t>
            </a:fld>
            <a:endParaRPr lang="es-E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Campo Base (5380m) a Campo 1 (6500m)= 1120m = 11200cm/50cm = 2240 escalones</a:t>
            </a:r>
          </a:p>
        </p:txBody>
      </p:sp>
      <p:sp>
        <p:nvSpPr>
          <p:cNvPr id="1434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7A9D2AD7-E449-DA45-BD1B-416EE97222C5}" type="slidenum">
              <a:rPr lang="es-ES" sz="1200"/>
              <a:pPr algn="r" eaLnBrk="1" hangingPunct="1"/>
              <a:t>5</a:t>
            </a:fld>
            <a:endParaRPr lang="es-E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3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http://www.clubpirineos.es/files/alpinismo/biblioteca/alimentacion_preparacion_fisica.pdf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http://soloboulder.com/actualidad/alimentacion-en-deportes-de-montana/</a:t>
            </a:r>
          </a:p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http://pendientedemigracion.ucm.es/info/nutri1/carbajal/manual-04.htm</a:t>
            </a:r>
          </a:p>
        </p:txBody>
      </p:sp>
      <p:sp>
        <p:nvSpPr>
          <p:cNvPr id="1536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42FD3B9F-8DBF-CA49-82DB-00623072D6BC}" type="slidenum">
              <a:rPr lang="es-ES" sz="1200"/>
              <a:pPr algn="r" eaLnBrk="1" hangingPunct="1"/>
              <a:t>6</a:t>
            </a:fld>
            <a:endParaRPr lang="es-E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http://www.clubpirineos.es/files/alpinismo/biblioteca/alimentacion_preparacion_fisica.pdf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http://soloboulder.com/actualidad/alimentacion-en-deportes-de-montana/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http://www.gifsanimados.org/img-fitness-y-ejercicio-imagen-animada-0017-189144.htm</a:t>
            </a:r>
          </a:p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http://pendientedemigracion.ucm.es/info/nutri1/carbajal/manual-04.htm</a:t>
            </a:r>
          </a:p>
        </p:txBody>
      </p:sp>
      <p:sp>
        <p:nvSpPr>
          <p:cNvPr id="16388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786B88C-44E0-BB48-B15C-EEB57F21A475}" type="slidenum">
              <a:rPr lang="es-ES" sz="1200"/>
              <a:pPr algn="r" eaLnBrk="1" hangingPunct="1"/>
              <a:t>7</a:t>
            </a:fld>
            <a:endParaRPr lang="es-E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3795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http://www.clubpirineos.es/files/alpinismo/biblioteca/alimentacion_preparacion_fisica.pdf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http://soloboulder.com/actualidad/alimentacion-en-deportes-de-montana/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http://www.gifsanimados.org/img-fitness-y-ejercicio-imagen-animada-0017-189144.htm</a:t>
            </a:r>
          </a:p>
          <a:p>
            <a:pPr eaLnBrk="1" hangingPunct="1">
              <a:spcBef>
                <a:spcPct val="0"/>
              </a:spcBef>
            </a:pPr>
            <a:endParaRPr lang="es-ES">
              <a:latin typeface="Calibri" charset="0"/>
            </a:endParaRP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Manual de alimentación:</a:t>
            </a:r>
          </a:p>
          <a:p>
            <a:pPr eaLnBrk="1" hangingPunct="1">
              <a:spcBef>
                <a:spcPct val="0"/>
              </a:spcBef>
            </a:pPr>
            <a:r>
              <a:rPr lang="es-ES">
                <a:latin typeface="Calibri" charset="0"/>
              </a:rPr>
              <a:t>http://pendientedemigracion.ucm.es/info/nutri1/carbajal/manual-04.htm</a:t>
            </a:r>
          </a:p>
        </p:txBody>
      </p:sp>
      <p:sp>
        <p:nvSpPr>
          <p:cNvPr id="33796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BAF3FD6C-476E-3E41-B52A-685AC5A38803}" type="slidenum">
              <a:rPr lang="es-ES" sz="1200"/>
              <a:pPr algn="r" eaLnBrk="1" hangingPunct="1"/>
              <a:t>8</a:t>
            </a:fld>
            <a:endParaRPr lang="es-E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5843" name="2 Marcador de notas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www.edu.xunta.gal</a:t>
            </a:r>
            <a:r>
              <a:rPr lang="es-ES" dirty="0">
                <a:latin typeface="Calibri" charset="0"/>
              </a:rPr>
              <a:t>/centros/</a:t>
            </a:r>
            <a:r>
              <a:rPr lang="es-ES" dirty="0" err="1">
                <a:latin typeface="Calibri" charset="0"/>
              </a:rPr>
              <a:t>iesmontecastelo</a:t>
            </a:r>
            <a:r>
              <a:rPr lang="es-ES" dirty="0">
                <a:latin typeface="Calibri" charset="0"/>
              </a:rPr>
              <a:t>/</a:t>
            </a:r>
            <a:r>
              <a:rPr lang="es-ES" dirty="0" err="1">
                <a:latin typeface="Calibri" charset="0"/>
              </a:rPr>
              <a:t>system</a:t>
            </a:r>
            <a:r>
              <a:rPr lang="es-ES" dirty="0">
                <a:latin typeface="Calibri" charset="0"/>
              </a:rPr>
              <a:t>/files/Tablas+cal%C3%B3ricas+de+los+alimentos.pdf</a:t>
            </a: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www.vitalimentos.es</a:t>
            </a:r>
            <a:r>
              <a:rPr lang="es-ES" dirty="0">
                <a:latin typeface="Calibri" charset="0"/>
              </a:rPr>
              <a:t>/</a:t>
            </a:r>
          </a:p>
          <a:p>
            <a:pPr eaLnBrk="1" hangingPunct="1">
              <a:spcBef>
                <a:spcPct val="0"/>
              </a:spcBef>
            </a:pPr>
            <a:r>
              <a:rPr lang="es-ES" dirty="0">
                <a:latin typeface="Calibri" charset="0"/>
              </a:rPr>
              <a:t>http://</a:t>
            </a:r>
            <a:r>
              <a:rPr lang="es-ES" dirty="0" err="1">
                <a:latin typeface="Calibri" charset="0"/>
              </a:rPr>
              <a:t>www.gifsanimados.org</a:t>
            </a:r>
            <a:r>
              <a:rPr lang="es-ES" dirty="0">
                <a:latin typeface="Calibri" charset="0"/>
              </a:rPr>
              <a:t>/img-bascula-y-balanza-imagen-animada-0022-120108.htm</a:t>
            </a:r>
          </a:p>
        </p:txBody>
      </p:sp>
      <p:sp>
        <p:nvSpPr>
          <p:cNvPr id="35844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6" rIns="91431" bIns="45716"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5178A3C0-876D-114F-BED9-FFAC5E56B006}" type="slidenum">
              <a:rPr lang="es-ES" sz="1200"/>
              <a:pPr algn="r" eaLnBrk="1" hangingPunct="1"/>
              <a:t>9</a:t>
            </a:fld>
            <a:endParaRPr lang="es-E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495319-1E39-E448-A695-D1F9B9E1F74B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3985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A8233D-71D6-D549-B000-1C0092173E3D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5256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331786-21C6-4340-A74E-DED9271B774D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4749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F736B9-ED41-BD41-9723-5F47BF649F5F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41927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3EACEF-6AA5-2643-BB9E-D9CC572C54C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49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5CDF83-3D9C-5B42-BE02-8F7B36EEEB3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92732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ACFF24-9CB0-B846-B0CA-DCAA63333484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7715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75BABE-0998-CE46-B496-D8F429F8E21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122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9DEE63-4873-3848-AC95-4A7306AA12B3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18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548A9E-4768-E94C-8111-8CFA8ED1A511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3470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8650FD-CB76-4A46-96CF-51E2FC3CBD38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271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2384D-1C60-BB40-87B4-49191ACCD0CB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37056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1C5314-49BE-A246-B08D-54F8D88F190A}" type="slidenum">
              <a:rPr lang="es-ES"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423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+mn-ea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150364-3388-C043-9B26-01743098307F}" type="slidenum">
              <a:rPr lang="es-ES"/>
              <a:pPr/>
              <a:t>‹Nr.›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ransition xmlns:p14="http://schemas.microsoft.com/office/powerpoint/2010/main" spd="med"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hyperlink" Target="http://www.vitalimentos.es/" TargetMode="External"/><Relationship Id="rId12" Type="http://schemas.openxmlformats.org/officeDocument/2006/relationships/hyperlink" Target="http://www.nutricioncomunitaria.org/es/noticia/guia-de-alimentacion-saludablesenc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gif"/><Relationship Id="rId4" Type="http://schemas.openxmlformats.org/officeDocument/2006/relationships/hyperlink" Target="http://www.searchcreativecommons.org" TargetMode="External"/><Relationship Id="rId5" Type="http://schemas.openxmlformats.org/officeDocument/2006/relationships/hyperlink" Target="http://www.gifsanimados.org" TargetMode="External"/><Relationship Id="rId6" Type="http://schemas.openxmlformats.org/officeDocument/2006/relationships/hyperlink" Target="http://www.gifanimados.com" TargetMode="External"/><Relationship Id="rId7" Type="http://schemas.openxmlformats.org/officeDocument/2006/relationships/hyperlink" Target="https://es.wikipedia.org/w/index.php?title=Monte_Everest&amp;oldid=95552592" TargetMode="External"/><Relationship Id="rId8" Type="http://schemas.openxmlformats.org/officeDocument/2006/relationships/hyperlink" Target="http://www.novashimalaya.com/expediciones/everest/ruta-plan.html" TargetMode="External"/><Relationship Id="rId9" Type="http://schemas.openxmlformats.org/officeDocument/2006/relationships/hyperlink" Target="https://sites.google.com/site/compendiumofphysicalactivities/Activity-Categories" TargetMode="External"/><Relationship Id="rId10" Type="http://schemas.openxmlformats.org/officeDocument/2006/relationships/hyperlink" Target="http://www.edu.xunta.gal/centros/iesmontecastelo/system/files/Tablas+cal%C3%B3ricas+de+los+alimentos.pdf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s.wikipedia.org/wiki/Monte_Everest" TargetMode="External"/><Relationship Id="rId4" Type="http://schemas.openxmlformats.org/officeDocument/2006/relationships/image" Target="../media/image2.jpeg"/><Relationship Id="rId5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hyperlink" Target="http://es.wikipedia.org/wiki/Monte_Everest" TargetMode="External"/><Relationship Id="rId5" Type="http://schemas.openxmlformats.org/officeDocument/2006/relationships/hyperlink" Target="http://www.novashimalaya.com/expediciones/everest/ruta-plan.html" TargetMode="External"/><Relationship Id="rId6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compendiumofphysicalactivities/Activity-Categories" TargetMode="External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gif"/><Relationship Id="rId5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4" Type="http://schemas.openxmlformats.org/officeDocument/2006/relationships/image" Target="../media/image8.gif"/><Relationship Id="rId5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Gu%C3%ADa%20dieta%20saudable.pdf" TargetMode="External"/><Relationship Id="rId4" Type="http://schemas.openxmlformats.org/officeDocument/2006/relationships/image" Target="../media/image9.wmf"/><Relationship Id="rId5" Type="http://schemas.openxmlformats.org/officeDocument/2006/relationships/hyperlink" Target="Tabla-dieta-estudiantes-e1443687150197.jpg" TargetMode="External"/><Relationship Id="rId6" Type="http://schemas.openxmlformats.org/officeDocument/2006/relationships/image" Target="../media/image10.jpeg"/><Relationship Id="rId7" Type="http://schemas.openxmlformats.org/officeDocument/2006/relationships/hyperlink" Target="Tablas+cal%C3%B3ricas+de+los+alimentos.pdf" TargetMode="External"/><Relationship Id="rId8" Type="http://schemas.openxmlformats.org/officeDocument/2006/relationships/image" Target="../media/image11.gif"/><Relationship Id="rId9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0"/>
            <a:ext cx="6335712" cy="1371600"/>
          </a:xfrm>
        </p:spPr>
        <p:txBody>
          <a:bodyPr/>
          <a:lstStyle/>
          <a:p>
            <a:pPr eaLnBrk="1" hangingPunct="1"/>
            <a:endParaRPr lang="es-ES" sz="4000" dirty="0">
              <a:latin typeface="Arial" charset="0"/>
            </a:endParaRPr>
          </a:p>
        </p:txBody>
      </p:sp>
      <p:pic>
        <p:nvPicPr>
          <p:cNvPr id="2051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0"/>
            <a:ext cx="6335712" cy="908050"/>
          </a:xfrm>
        </p:spPr>
        <p:txBody>
          <a:bodyPr/>
          <a:lstStyle/>
          <a:p>
            <a:pPr eaLnBrk="1" hangingPunct="1"/>
            <a:r>
              <a:rPr lang="gl-ES" sz="4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“SUBIMOS AO EVEREST”</a:t>
            </a:r>
          </a:p>
        </p:txBody>
      </p:sp>
      <p:graphicFrame>
        <p:nvGraphicFramePr>
          <p:cNvPr id="36868" name="Group 4"/>
          <p:cNvGraphicFramePr>
            <a:graphicFrameLocks noGrp="1"/>
          </p:cNvGraphicFramePr>
          <p:nvPr/>
        </p:nvGraphicFramePr>
        <p:xfrm>
          <a:off x="611188" y="981075"/>
          <a:ext cx="7920037" cy="5327653"/>
        </p:xfrm>
        <a:graphic>
          <a:graphicData uri="http://schemas.openxmlformats.org/drawingml/2006/table">
            <a:tbl>
              <a:tblPr/>
              <a:tblGrid>
                <a:gridCol w="1476375"/>
                <a:gridCol w="1546225"/>
                <a:gridCol w="1643062"/>
                <a:gridCol w="1679575"/>
                <a:gridCol w="1574800"/>
              </a:tblGrid>
              <a:tr h="401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Comidas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Productos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Calorías /100gr.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Cantidade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Nº Total de Calorías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Almorzo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Tentenpé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Xantar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Merenda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Cea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48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Bebidas</a:t>
                      </a:r>
                      <a:endParaRPr kumimoji="0" lang="gl-E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3263">
                <a:tc gridSpan="4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Times New Roman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Calorías totais do menú para o traxecto dende o Campo Base ao Campo 1:</a:t>
                      </a:r>
                      <a:endParaRPr kumimoji="0" lang="gl-E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6921" name="Picture 57" descr="5134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03350" y="0"/>
            <a:ext cx="6335713" cy="620713"/>
          </a:xfrm>
        </p:spPr>
        <p:txBody>
          <a:bodyPr/>
          <a:lstStyle/>
          <a:p>
            <a:pPr eaLnBrk="1" hangingPunct="1"/>
            <a:r>
              <a:rPr lang="ja-JP" altLang="es-E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32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320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graphicFrame>
        <p:nvGraphicFramePr>
          <p:cNvPr id="31053" name="Group 333"/>
          <p:cNvGraphicFramePr>
            <a:graphicFrameLocks noGrp="1"/>
          </p:cNvGraphicFramePr>
          <p:nvPr/>
        </p:nvGraphicFramePr>
        <p:xfrm>
          <a:off x="379413" y="577850"/>
          <a:ext cx="8385492" cy="6127433"/>
        </p:xfrm>
        <a:graphic>
          <a:graphicData uri="http://schemas.openxmlformats.org/drawingml/2006/table">
            <a:tbl>
              <a:tblPr/>
              <a:tblGrid>
                <a:gridCol w="1417637"/>
                <a:gridCol w="208280"/>
                <a:gridCol w="1635125"/>
                <a:gridCol w="1681162"/>
                <a:gridCol w="1681163"/>
                <a:gridCol w="1762125"/>
              </a:tblGrid>
              <a:tr h="184150"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RÚBRICA DE AVALIACIÓN -  SUBIMOS AO EVEREST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2563"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Criterios de Avaliación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5900"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B1.1</a:t>
                      </a: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Arial" charset="0"/>
                        </a:rPr>
                        <a:t> </a:t>
                      </a: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Coñecer a relación entre a práctica regular de actividade física e a saúde.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Times New Roman" charset="0"/>
                        </a:rPr>
                        <a:t>B1.2. Evaluar a postura, a composición corporal, a actividade física desarrollada e a inactividade, aplicando sistemas sinxelos e as novas tecnoloxías .</a:t>
                      </a: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4150"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Estándares de Aprendizaxe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4313">
                <a:tc gridSpan="6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Arial" charset="0"/>
                        </a:rPr>
                        <a:t>PEVSB1.2.1</a:t>
                      </a: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Arial" charset="0"/>
                        </a:rPr>
                        <a:t>, </a:t>
                      </a: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Arial" charset="0"/>
                        </a:rPr>
                        <a:t>PEVSB1.2.2</a:t>
                      </a:r>
                      <a:r>
                        <a:rPr kumimoji="0" lang="es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Arial" charset="0"/>
                        </a:rPr>
                        <a:t> , PEVSB2.1.2 , PEVSB2.2.1 , PEVSB2.2.2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Times New Roman" charset="0"/>
                          <a:cs typeface="RotisSansSerif-Light" charset="0"/>
                        </a:rPr>
                        <a:t>COMPETENCIAS CLAVE TRABALLADAS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Times New Roman" charset="0"/>
                        <a:cs typeface="RotisSansSerif-Light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1450">
                <a:tc gridSpan="6"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Times New Roman" charset="0"/>
                          <a:cs typeface="RotisSansSerif-Light" charset="0"/>
                        </a:rPr>
                        <a:t>CMCCT / CD / CAA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CATEGORÍAS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4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3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2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1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Paso 1- Alturas e custes enerxéticos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Cubre correctamente todos os datos solicitados de distancias aos campos base e o gasto enerxético segundo o seu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Cubre correctamente 3 datos solicitados de distancias aos campos base e o gasto enerxético segundo o seu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Cubre correctamente 2 datos solicitados de distancias aos campos base e o gasto enerxético segundo o seu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Cubre correctametne 1 datos solicitados de distancias aos campos base e o gasto enerxético segundo o seu peso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Pasos 2 e 3-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Resolve eficazmente os 4 datos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Resolve eficazmente 3 datos dos 4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Resolve  eficazmente 2 datos dos 4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Resolve  eficazmente 1 dos 4 solicitados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Paso 4- Gasto calórico total ata o Campo Base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Cálcula axeitadamente o gasto calórico do Camp Base ao Campo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Cálcula o gasto calórico total cun erro nos datos da fórmula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Cálcula o gasto calórico total con dous erros nos datos fórmula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Non fai o cálculo doo gasto calórico total de CB a C1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Paso 5 e 6- Step test, tensión arterial e Fc.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Realiza axeitadamente a proba do escalón medindo todos os parámetros fisiolóxicos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Realiza axeitadamente a proba do escalón medindo axeitadamente 3 parámetros fisiolóxicos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Realiza axeitadamente a proba do escalón medindo axeitadamente 2 parámetros fisiolóxicos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Realiza axeitadamente a proba do escalón medindo axeitadamente 1 parámetros fisiolóxicos solicitados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Paso 7- Elaboración do menú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Elabora o menú para a xornada de xeito completo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Elabora o menú para a xornada de cumprimentando case tódalas casillas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Elabora o menú para a xornada de cumprimentando alomenos a metade das casillas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Elabora o menú para a xornada de cumprimentando alomenos a 2 comidas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Traballo pequeno grupo 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Todos traballaron e contribuíron por igual para a elaboración da búsqueda e elaboración de datos.</a:t>
                      </a: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Todos os membros do grupo traballaron dalgunha maneira aportando datos para cubrir os datos esixidos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Algúns compoñentes  do grupo non aportaron datos para solventar as tarefas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 grupo non funcionou e a búsqueda foi realizada por un ou dous compoñentes do grupo.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Traballo clase </a:t>
                      </a: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Tódolos grupos traballaron e contribuíron por igual para a elaboración dos cálculos e o menú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Tódolos grupos traballaron dalgunha maneira aportando datos para a elaboración dos cálculos e o menú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Algúns grupos non aportaron datos para a elaboración dos cálculos e o menú de instalacións deportivas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gl-ES" sz="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gl-E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 grupo-clase non funcionou e elaboración dos cálculos e o menú de foi realizada por un ou dous pequenos grupos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046" name="Picture 326" descr="5134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15888"/>
            <a:ext cx="393700" cy="37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0"/>
            <a:ext cx="6335712" cy="908050"/>
          </a:xfrm>
        </p:spPr>
        <p:txBody>
          <a:bodyPr/>
          <a:lstStyle/>
          <a:p>
            <a:pPr eaLnBrk="1" hangingPunct="1"/>
            <a:r>
              <a:rPr lang="gl-ES" sz="4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“SUBIMOS AO EVEREST”</a:t>
            </a:r>
          </a:p>
        </p:txBody>
      </p:sp>
      <p:pic>
        <p:nvPicPr>
          <p:cNvPr id="36921" name="Picture 57" descr="5134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3164790" y="764704"/>
            <a:ext cx="2814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u="sng" dirty="0" smtClean="0">
                <a:solidFill>
                  <a:srgbClr val="FFFFFF"/>
                </a:solidFill>
              </a:rPr>
              <a:t>CREDITOS</a:t>
            </a:r>
            <a:endParaRPr lang="es-ES" b="1" u="sng" dirty="0">
              <a:solidFill>
                <a:srgbClr val="FFFFFF"/>
              </a:solidFill>
            </a:endParaRPr>
          </a:p>
        </p:txBody>
      </p:sp>
      <p:sp>
        <p:nvSpPr>
          <p:cNvPr id="6" name="Marcador de contenido 3"/>
          <p:cNvSpPr txBox="1">
            <a:spLocks/>
          </p:cNvSpPr>
          <p:nvPr/>
        </p:nvSpPr>
        <p:spPr>
          <a:xfrm>
            <a:off x="816360" y="1340768"/>
            <a:ext cx="7511280" cy="1292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285750" indent="-285750">
              <a:buFont typeface="Arial"/>
              <a:buChar char="•"/>
            </a:pPr>
            <a:r>
              <a:rPr lang="gl-ES" sz="1400" dirty="0" smtClean="0"/>
              <a:t>Todas as imaxes empregadas foron localizadas a través do buscador </a:t>
            </a:r>
            <a:r>
              <a:rPr lang="es-ES" sz="1400" b="1" dirty="0" smtClean="0">
                <a:solidFill>
                  <a:srgbClr val="93CDDD"/>
                </a:solidFill>
                <a:hlinkClick r:id="rId4"/>
              </a:rPr>
              <a:t>http://www.searchcreativecommons.org</a:t>
            </a:r>
            <a:r>
              <a:rPr lang="gl-ES" sz="1400" dirty="0" smtClean="0">
                <a:solidFill>
                  <a:srgbClr val="93CDDD"/>
                </a:solidFill>
              </a:rPr>
              <a:t> </a:t>
            </a:r>
            <a:r>
              <a:rPr lang="gl-ES" sz="1400" dirty="0" smtClean="0"/>
              <a:t>con permiso para modificar e adaptar.</a:t>
            </a:r>
          </a:p>
          <a:p>
            <a:pPr marL="285750" indent="-285750">
              <a:buFont typeface="Arial"/>
              <a:buChar char="•"/>
            </a:pPr>
            <a:r>
              <a:rPr lang="gl-ES" sz="1400" dirty="0" smtClean="0"/>
              <a:t>Os gifs animados empregados foron extraidos de xeito grátis das webs </a:t>
            </a:r>
            <a:r>
              <a:rPr lang="es-ES" sz="1400" b="1" dirty="0" smtClean="0">
                <a:hlinkClick r:id="rId5"/>
              </a:rPr>
              <a:t>http://www.gifsanimados.org</a:t>
            </a:r>
            <a:r>
              <a:rPr lang="gl-ES" sz="1400" dirty="0" smtClean="0"/>
              <a:t> e </a:t>
            </a:r>
            <a:r>
              <a:rPr lang="es-ES" sz="1400" b="1" dirty="0" smtClean="0">
                <a:hlinkClick r:id="rId6"/>
              </a:rPr>
              <a:t>http://www.gifanimados.com</a:t>
            </a:r>
            <a:endParaRPr lang="gl-ES" sz="1400" b="1" dirty="0" smtClean="0"/>
          </a:p>
          <a:p>
            <a:pPr marL="285750" indent="-285750">
              <a:buFont typeface="Arial"/>
              <a:buChar char="•"/>
            </a:pPr>
            <a:endParaRPr lang="gl-ES" sz="1600" dirty="0" smtClean="0">
              <a:solidFill>
                <a:srgbClr val="749805"/>
              </a:solidFill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3164790" y="2348880"/>
            <a:ext cx="2814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u="sng" dirty="0" smtClean="0"/>
              <a:t>ENLACES</a:t>
            </a:r>
            <a:endParaRPr lang="es-ES" b="1" u="sng" dirty="0"/>
          </a:p>
        </p:txBody>
      </p:sp>
      <p:sp>
        <p:nvSpPr>
          <p:cNvPr id="8" name="Rectángulo 7"/>
          <p:cNvSpPr/>
          <p:nvPr/>
        </p:nvSpPr>
        <p:spPr>
          <a:xfrm>
            <a:off x="611560" y="2996952"/>
            <a:ext cx="8280920" cy="3416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/>
              <a:t>«Monte Everest». </a:t>
            </a:r>
            <a:r>
              <a:rPr lang="es-ES" sz="1200" i="1" dirty="0"/>
              <a:t>Wikipedia, la enciclopedia libre</a:t>
            </a:r>
            <a:r>
              <a:rPr lang="es-ES" sz="1200" dirty="0"/>
              <a:t>, 11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 </a:t>
            </a:r>
            <a:r>
              <a:rPr lang="es-ES" sz="1200" dirty="0">
                <a:hlinkClick r:id="rId7"/>
              </a:rPr>
              <a:t>https://es.wikipedia.org/w/index.php?title=Monte_Everest&amp;oldid=</a:t>
            </a:r>
            <a:r>
              <a:rPr lang="es-ES" sz="1200" dirty="0" smtClean="0">
                <a:hlinkClick r:id="rId7"/>
              </a:rPr>
              <a:t>95552592</a:t>
            </a:r>
            <a:endParaRPr lang="es-ES" sz="1200" dirty="0" smtClean="0"/>
          </a:p>
          <a:p>
            <a:endParaRPr lang="es-ES" sz="1200" dirty="0"/>
          </a:p>
          <a:p>
            <a:r>
              <a:rPr lang="es-ES" sz="1200" dirty="0"/>
              <a:t>«Ruta / Plan de Escalada al Everest». Accedido 12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 </a:t>
            </a:r>
            <a:r>
              <a:rPr lang="es-ES" sz="1200" dirty="0">
                <a:hlinkClick r:id="rId8"/>
              </a:rPr>
              <a:t>http://www.novashimalaya.com/expediciones/everest/ruta-plan.html</a:t>
            </a:r>
            <a:r>
              <a:rPr lang="es-ES" sz="1200" dirty="0" smtClean="0"/>
              <a:t>.</a:t>
            </a:r>
          </a:p>
          <a:p>
            <a:endParaRPr lang="es-ES" sz="1200" dirty="0"/>
          </a:p>
          <a:p>
            <a:r>
              <a:rPr lang="es-ES" sz="1200" dirty="0"/>
              <a:t>«</a:t>
            </a:r>
            <a:r>
              <a:rPr lang="es-ES" sz="1200" dirty="0" err="1"/>
              <a:t>Activity</a:t>
            </a:r>
            <a:r>
              <a:rPr lang="es-ES" sz="1200" dirty="0"/>
              <a:t> </a:t>
            </a:r>
            <a:r>
              <a:rPr lang="es-ES" sz="1200" dirty="0" err="1"/>
              <a:t>Categories</a:t>
            </a:r>
            <a:r>
              <a:rPr lang="es-ES" sz="1200" dirty="0"/>
              <a:t> - </a:t>
            </a:r>
            <a:r>
              <a:rPr lang="es-ES" sz="1200" dirty="0" err="1"/>
              <a:t>Compendium</a:t>
            </a:r>
            <a:r>
              <a:rPr lang="es-ES" sz="1200" dirty="0"/>
              <a:t> of </a:t>
            </a:r>
            <a:r>
              <a:rPr lang="es-ES" sz="1200" dirty="0" err="1"/>
              <a:t>Physical</a:t>
            </a:r>
            <a:r>
              <a:rPr lang="es-ES" sz="1200" dirty="0"/>
              <a:t> </a:t>
            </a:r>
            <a:r>
              <a:rPr lang="es-ES" sz="1200" dirty="0" err="1"/>
              <a:t>Activities</a:t>
            </a:r>
            <a:r>
              <a:rPr lang="es-ES" sz="1200" dirty="0"/>
              <a:t>». Accedido 12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 </a:t>
            </a:r>
            <a:r>
              <a:rPr lang="es-ES" sz="1200" dirty="0">
                <a:hlinkClick r:id="rId9"/>
              </a:rPr>
              <a:t>https://sites.google.com/site/compendiumofphysicalactivities/Activity-</a:t>
            </a:r>
            <a:r>
              <a:rPr lang="es-ES" sz="1200" dirty="0" smtClean="0">
                <a:hlinkClick r:id="rId9"/>
              </a:rPr>
              <a:t>Categories</a:t>
            </a:r>
            <a:endParaRPr lang="es-ES" sz="1200" dirty="0" smtClean="0"/>
          </a:p>
          <a:p>
            <a:endParaRPr lang="es-ES" sz="1200" dirty="0" smtClean="0"/>
          </a:p>
          <a:p>
            <a:r>
              <a:rPr lang="es-ES" sz="1200" dirty="0" smtClean="0"/>
              <a:t>«</a:t>
            </a:r>
            <a:r>
              <a:rPr lang="es-ES" sz="1200" dirty="0" err="1" smtClean="0"/>
              <a:t>Táboa</a:t>
            </a:r>
            <a:r>
              <a:rPr lang="es-ES" sz="1200" dirty="0" smtClean="0"/>
              <a:t> calórica dos alimentos»</a:t>
            </a:r>
            <a:r>
              <a:rPr lang="es-ES" sz="1200" dirty="0"/>
              <a:t>. Accedido 12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</a:t>
            </a:r>
          </a:p>
          <a:p>
            <a:r>
              <a:rPr lang="es-ES" sz="1200" dirty="0">
                <a:hlinkClick r:id="rId10"/>
              </a:rPr>
              <a:t>http://www.edu.xunta.gal/centros/iesmontecastelo/system/files/Tablas+calóricas+de+los+</a:t>
            </a:r>
            <a:r>
              <a:rPr lang="es-ES" sz="1200" dirty="0" smtClean="0">
                <a:hlinkClick r:id="rId10"/>
              </a:rPr>
              <a:t>alimentos.pdf</a:t>
            </a:r>
            <a:endParaRPr lang="es-ES" sz="1200" dirty="0" smtClean="0"/>
          </a:p>
          <a:p>
            <a:endParaRPr lang="es-ES" sz="1200" dirty="0" smtClean="0"/>
          </a:p>
          <a:p>
            <a:r>
              <a:rPr lang="es-ES" sz="1200" dirty="0"/>
              <a:t>«</a:t>
            </a:r>
            <a:r>
              <a:rPr lang="es-ES" sz="1200" dirty="0" err="1"/>
              <a:t>Vitalimentos</a:t>
            </a:r>
            <a:r>
              <a:rPr lang="es-ES" sz="1200" dirty="0"/>
              <a:t> :: La calculadora y la tabla de </a:t>
            </a:r>
            <a:r>
              <a:rPr lang="es-ES" sz="1200" dirty="0" err="1"/>
              <a:t>calorias</a:t>
            </a:r>
            <a:r>
              <a:rPr lang="es-ES" sz="1200" dirty="0"/>
              <a:t> de los alimentos. ¿Cuántas </a:t>
            </a:r>
            <a:r>
              <a:rPr lang="es-ES" sz="1200" dirty="0" err="1"/>
              <a:t>calorias</a:t>
            </a:r>
            <a:r>
              <a:rPr lang="es-ES" sz="1200" dirty="0"/>
              <a:t> tiene cada alimento?» Accedido 12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 </a:t>
            </a:r>
            <a:r>
              <a:rPr lang="es-ES" sz="1200" dirty="0">
                <a:hlinkClick r:id="rId11"/>
              </a:rPr>
              <a:t>http://www.vitalimentos.es</a:t>
            </a:r>
            <a:r>
              <a:rPr lang="es-ES" sz="1200" dirty="0" smtClean="0">
                <a:hlinkClick r:id="rId11"/>
              </a:rPr>
              <a:t>/</a:t>
            </a:r>
            <a:endParaRPr lang="es-ES" sz="1200" dirty="0" smtClean="0"/>
          </a:p>
          <a:p>
            <a:endParaRPr lang="es-ES" sz="1200" dirty="0"/>
          </a:p>
          <a:p>
            <a:r>
              <a:rPr lang="es-ES" sz="1200" dirty="0"/>
              <a:t>«Sociedad Española De Nutrición </a:t>
            </a:r>
            <a:r>
              <a:rPr lang="es-ES" sz="1200" dirty="0" smtClean="0"/>
              <a:t>Comunitaria. Guía de alimentación saludable»</a:t>
            </a:r>
            <a:r>
              <a:rPr lang="es-ES" sz="1200" dirty="0"/>
              <a:t>. Accedido 12 de </a:t>
            </a:r>
            <a:r>
              <a:rPr lang="es-ES" sz="1200" dirty="0" err="1" smtClean="0"/>
              <a:t>decembro</a:t>
            </a:r>
            <a:r>
              <a:rPr lang="es-ES" sz="1200" dirty="0" smtClean="0"/>
              <a:t> de </a:t>
            </a:r>
            <a:r>
              <a:rPr lang="es-ES" sz="1200" dirty="0"/>
              <a:t>2016. </a:t>
            </a:r>
            <a:r>
              <a:rPr lang="es-ES" sz="1200" dirty="0">
                <a:hlinkClick r:id="rId12"/>
              </a:rPr>
              <a:t>http://www.nutricioncomunitaria.org/es/noticia/guia-de-alimentacion-</a:t>
            </a:r>
            <a:r>
              <a:rPr lang="es-ES" sz="1200" dirty="0" smtClean="0">
                <a:hlinkClick r:id="rId12"/>
              </a:rPr>
              <a:t>saludablesenc</a:t>
            </a:r>
            <a:endParaRPr lang="es-ES" sz="1200" dirty="0" smtClean="0"/>
          </a:p>
          <a:p>
            <a:endParaRPr lang="es-ES" sz="1200" dirty="0" smtClean="0"/>
          </a:p>
        </p:txBody>
      </p:sp>
    </p:spTree>
    <p:extLst>
      <p:ext uri="{BB962C8B-B14F-4D97-AF65-F5344CB8AC3E}">
        <p14:creationId xmlns:p14="http://schemas.microsoft.com/office/powerpoint/2010/main" val="2110915926"/>
      </p:ext>
    </p:extLst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1600" y="0"/>
            <a:ext cx="6767463" cy="981075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3075" name="1 CuadroTexto"/>
          <p:cNvSpPr txBox="1">
            <a:spLocks noChangeArrowheads="1"/>
          </p:cNvSpPr>
          <p:nvPr/>
        </p:nvSpPr>
        <p:spPr bwMode="auto">
          <a:xfrm>
            <a:off x="647700" y="1125538"/>
            <a:ext cx="7848600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s-ES"/>
              <a:t>Imos de expedición ao </a:t>
            </a:r>
            <a:r>
              <a:rPr lang="es-ES" b="1"/>
              <a:t>Monte Everest</a:t>
            </a:r>
            <a:r>
              <a:rPr lang="es-ES"/>
              <a:t>. Como saberas e a montaña máis alta do mundo. Preme neste enlaze para </a:t>
            </a:r>
            <a:r>
              <a:rPr lang="es-ES">
                <a:hlinkClick r:id="rId3"/>
              </a:rPr>
              <a:t>saber máis </a:t>
            </a:r>
            <a:r>
              <a:rPr lang="es-ES"/>
              <a:t>. O noso obxectivo vai ser percorrer a mesma distancia contando distancias </a:t>
            </a:r>
            <a:r>
              <a:rPr lang="es-ES" b="1" u="sng"/>
              <a:t>camiñando</a:t>
            </a:r>
            <a:r>
              <a:rPr lang="es-ES"/>
              <a:t> ou facendo </a:t>
            </a:r>
            <a:r>
              <a:rPr lang="es-ES" b="1" u="sng"/>
              <a:t>sentadillas</a:t>
            </a:r>
            <a:r>
              <a:rPr lang="es-ES"/>
              <a:t>.</a:t>
            </a:r>
          </a:p>
        </p:txBody>
      </p:sp>
      <p:pic>
        <p:nvPicPr>
          <p:cNvPr id="3077" name="Picture 5" descr="Campo Ba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2636838"/>
            <a:ext cx="3884612" cy="2579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755650" y="3068638"/>
            <a:ext cx="4103688" cy="215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S"/>
              <a:t>O Primeiros datos que necesitamos coñecer son a </a:t>
            </a:r>
            <a:r>
              <a:rPr lang="es-ES" b="1"/>
              <a:t>altura</a:t>
            </a:r>
            <a:r>
              <a:rPr lang="es-ES"/>
              <a:t> que ten o Everest e que via imos escoller para alzcanzar o cume, a </a:t>
            </a:r>
            <a:r>
              <a:rPr lang="es-ES" b="1" i="1"/>
              <a:t>vía norte</a:t>
            </a:r>
            <a:r>
              <a:rPr lang="es-ES"/>
              <a:t> ou a </a:t>
            </a:r>
            <a:r>
              <a:rPr lang="es-ES" b="1" i="1"/>
              <a:t>via sur</a:t>
            </a:r>
            <a:endParaRPr lang="es-ES"/>
          </a:p>
        </p:txBody>
      </p:sp>
      <p:pic>
        <p:nvPicPr>
          <p:cNvPr id="3079" name="Picture 7" descr="5134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609600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1692275" y="5373688"/>
            <a:ext cx="531495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s-ES"/>
              <a:t>O noso punto de partida va a ser o </a:t>
            </a:r>
            <a:r>
              <a:rPr lang="es-ES" b="1" u="sng"/>
              <a:t>CAMPO BASE</a:t>
            </a:r>
          </a:p>
        </p:txBody>
      </p:sp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0"/>
            <a:ext cx="6912049" cy="981075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4099" name="1 CuadroTexto"/>
          <p:cNvSpPr txBox="1">
            <a:spLocks noChangeArrowheads="1"/>
          </p:cNvSpPr>
          <p:nvPr/>
        </p:nvSpPr>
        <p:spPr bwMode="auto">
          <a:xfrm>
            <a:off x="647700" y="1773238"/>
            <a:ext cx="7848600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s-ES" sz="1600"/>
              <a:t>Na sequinte imaxe podes ver os campos que existen na ruta de subida. Averigua a que altura está cada un deles (anotaá na imaxe) e a distancia que hay entre cada campo.</a:t>
            </a:r>
          </a:p>
        </p:txBody>
      </p:sp>
      <p:pic>
        <p:nvPicPr>
          <p:cNvPr id="4100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035300"/>
            <a:ext cx="43370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3 CuadroTexto"/>
          <p:cNvSpPr txBox="1">
            <a:spLocks noChangeArrowheads="1"/>
          </p:cNvSpPr>
          <p:nvPr/>
        </p:nvSpPr>
        <p:spPr bwMode="auto">
          <a:xfrm>
            <a:off x="5370513" y="3052763"/>
            <a:ext cx="2663825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400"/>
              <a:t>Campo Base a Campo 1: </a:t>
            </a: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5370513" y="3573463"/>
            <a:ext cx="2663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400"/>
              <a:t>Campo 1 a Campo 2: </a:t>
            </a:r>
          </a:p>
        </p:txBody>
      </p:sp>
      <p:sp>
        <p:nvSpPr>
          <p:cNvPr id="4103" name="6 CuadroTexto"/>
          <p:cNvSpPr txBox="1">
            <a:spLocks noChangeArrowheads="1"/>
          </p:cNvSpPr>
          <p:nvPr/>
        </p:nvSpPr>
        <p:spPr bwMode="auto">
          <a:xfrm>
            <a:off x="5370513" y="4075113"/>
            <a:ext cx="2663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400"/>
              <a:t>Campo 2 a Campo 3: </a:t>
            </a:r>
          </a:p>
        </p:txBody>
      </p:sp>
      <p:sp>
        <p:nvSpPr>
          <p:cNvPr id="4104" name="7 CuadroTexto"/>
          <p:cNvSpPr txBox="1">
            <a:spLocks noChangeArrowheads="1"/>
          </p:cNvSpPr>
          <p:nvPr/>
        </p:nvSpPr>
        <p:spPr bwMode="auto">
          <a:xfrm>
            <a:off x="5370513" y="4652963"/>
            <a:ext cx="26638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400"/>
              <a:t>Campo 3 a Campo 4: </a:t>
            </a:r>
          </a:p>
        </p:txBody>
      </p:sp>
      <p:sp>
        <p:nvSpPr>
          <p:cNvPr id="4105" name="8 CuadroTexto"/>
          <p:cNvSpPr txBox="1">
            <a:spLocks noChangeArrowheads="1"/>
          </p:cNvSpPr>
          <p:nvPr/>
        </p:nvSpPr>
        <p:spPr bwMode="auto">
          <a:xfrm>
            <a:off x="5387975" y="5229225"/>
            <a:ext cx="26654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400"/>
              <a:t>Campo 4 a Cume: 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563938" y="6108700"/>
            <a:ext cx="3744912" cy="27622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 sz="1200" b="1" u="sng">
                <a:effectLst>
                  <a:outerShdw blurRad="38100" dist="38100" dir="2700000" algn="tl">
                    <a:srgbClr val="000000"/>
                  </a:outerShdw>
                </a:effectLst>
              </a:rPr>
              <a:t>Preme nos símbolo para averigua-las distancias</a:t>
            </a:r>
          </a:p>
        </p:txBody>
      </p:sp>
      <p:grpSp>
        <p:nvGrpSpPr>
          <p:cNvPr id="4107" name="15 Grupo"/>
          <p:cNvGrpSpPr>
            <a:grpSpLocks/>
          </p:cNvGrpSpPr>
          <p:nvPr/>
        </p:nvGrpSpPr>
        <p:grpSpPr bwMode="auto">
          <a:xfrm>
            <a:off x="7308850" y="6026150"/>
            <a:ext cx="492125" cy="441325"/>
            <a:chOff x="7947213" y="5310460"/>
            <a:chExt cx="762042" cy="701576"/>
          </a:xfrm>
        </p:grpSpPr>
        <p:sp>
          <p:nvSpPr>
            <p:cNvPr id="13" name="12 Botón de acción: Personalizar">
              <a:hlinkClick r:id="rId4" highlightClick="1"/>
            </p:cNvPr>
            <p:cNvSpPr/>
            <p:nvPr/>
          </p:nvSpPr>
          <p:spPr>
            <a:xfrm>
              <a:off x="7947213" y="5310460"/>
              <a:ext cx="762042" cy="701576"/>
            </a:xfrm>
            <a:prstGeom prst="actionButtonBlan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4115" name="10 Grupo"/>
            <p:cNvGrpSpPr>
              <a:grpSpLocks/>
            </p:cNvGrpSpPr>
            <p:nvPr/>
          </p:nvGrpSpPr>
          <p:grpSpPr bwMode="auto">
            <a:xfrm>
              <a:off x="8101347" y="5359796"/>
              <a:ext cx="474735" cy="584448"/>
              <a:chOff x="6228184" y="5877272"/>
              <a:chExt cx="627135" cy="800472"/>
            </a:xfrm>
          </p:grpSpPr>
          <p:sp>
            <p:nvSpPr>
              <p:cNvPr id="10" name="9 Triángulo isósceles"/>
              <p:cNvSpPr/>
              <p:nvPr/>
            </p:nvSpPr>
            <p:spPr>
              <a:xfrm>
                <a:off x="6229154" y="5878829"/>
                <a:ext cx="474110" cy="646357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" name="11 Triángulo isósceles"/>
              <p:cNvSpPr/>
              <p:nvPr/>
            </p:nvSpPr>
            <p:spPr>
              <a:xfrm>
                <a:off x="6381777" y="6030912"/>
                <a:ext cx="474110" cy="646357"/>
              </a:xfrm>
              <a:prstGeom prst="triangl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  <p:sp>
        <p:nvSpPr>
          <p:cNvPr id="4108" name="13 Rectángulo"/>
          <p:cNvSpPr>
            <a:spLocks noChangeArrowheads="1"/>
          </p:cNvSpPr>
          <p:nvPr/>
        </p:nvSpPr>
        <p:spPr bwMode="auto">
          <a:xfrm>
            <a:off x="742950" y="908050"/>
            <a:ext cx="76581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S" sz="1600">
                <a:solidFill>
                  <a:srgbClr val="FFFFFF"/>
                </a:solidFill>
              </a:rPr>
              <a:t>Tamén necesitamos a distancia que teremos que percorrer dende o inicio da nosa ruta ata o </a:t>
            </a:r>
            <a:r>
              <a:rPr lang="es-ES" sz="1600" b="1">
                <a:solidFill>
                  <a:srgbClr val="FFFFFF"/>
                </a:solidFill>
              </a:rPr>
              <a:t>Campo Base </a:t>
            </a:r>
            <a:r>
              <a:rPr lang="es-ES" sz="1600">
                <a:solidFill>
                  <a:srgbClr val="FFFFFF"/>
                </a:solidFill>
              </a:rPr>
              <a:t>e dende este ata os diferentes campos de aclimatación</a:t>
            </a:r>
          </a:p>
        </p:txBody>
      </p:sp>
      <p:grpSp>
        <p:nvGrpSpPr>
          <p:cNvPr id="4109" name="22 Grupo"/>
          <p:cNvGrpSpPr>
            <a:grpSpLocks/>
          </p:cNvGrpSpPr>
          <p:nvPr/>
        </p:nvGrpSpPr>
        <p:grpSpPr bwMode="auto">
          <a:xfrm>
            <a:off x="7932738" y="6010275"/>
            <a:ext cx="492125" cy="441325"/>
            <a:chOff x="8018104" y="6224463"/>
            <a:chExt cx="492543" cy="441252"/>
          </a:xfrm>
        </p:grpSpPr>
        <p:sp>
          <p:nvSpPr>
            <p:cNvPr id="19" name="18 Botón de acción: Personalizar">
              <a:hlinkClick r:id="rId5" highlightClick="1"/>
            </p:cNvPr>
            <p:cNvSpPr/>
            <p:nvPr/>
          </p:nvSpPr>
          <p:spPr>
            <a:xfrm>
              <a:off x="8018104" y="6224463"/>
              <a:ext cx="492543" cy="441252"/>
            </a:xfrm>
            <a:prstGeom prst="actionButtonBlank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grpSp>
          <p:nvGrpSpPr>
            <p:cNvPr id="4111" name="16 Grupo"/>
            <p:cNvGrpSpPr>
              <a:grpSpLocks/>
            </p:cNvGrpSpPr>
            <p:nvPr/>
          </p:nvGrpSpPr>
          <p:grpSpPr bwMode="auto">
            <a:xfrm>
              <a:off x="8096395" y="6267123"/>
              <a:ext cx="306843" cy="367585"/>
              <a:chOff x="8529882" y="6267123"/>
              <a:chExt cx="306843" cy="367585"/>
            </a:xfrm>
          </p:grpSpPr>
          <p:sp>
            <p:nvSpPr>
              <p:cNvPr id="21" name="20 Triángulo isósceles"/>
              <p:cNvSpPr/>
              <p:nvPr/>
            </p:nvSpPr>
            <p:spPr>
              <a:xfrm>
                <a:off x="8529444" y="6267319"/>
                <a:ext cx="231972" cy="296813"/>
              </a:xfrm>
              <a:prstGeom prst="triangl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2" name="21 Triángulo isósceles"/>
              <p:cNvSpPr/>
              <p:nvPr/>
            </p:nvSpPr>
            <p:spPr>
              <a:xfrm>
                <a:off x="8604120" y="6337157"/>
                <a:ext cx="231972" cy="296813"/>
              </a:xfrm>
              <a:prstGeom prst="triangle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</p:grpSp>
      </p:grpSp>
      <p:pic>
        <p:nvPicPr>
          <p:cNvPr id="4119" name="Picture 23" descr="51348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0"/>
            <a:ext cx="6912049" cy="981075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5123" name="13 Rectángulo"/>
          <p:cNvSpPr>
            <a:spLocks noChangeArrowheads="1"/>
          </p:cNvSpPr>
          <p:nvPr/>
        </p:nvSpPr>
        <p:spPr bwMode="auto">
          <a:xfrm>
            <a:off x="771525" y="1073150"/>
            <a:ext cx="76581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>
                <a:solidFill>
                  <a:srgbClr val="FFFFFF"/>
                </a:solidFill>
              </a:rPr>
              <a:t>Agora que xa coñecemos os datos de alturas e distancias, debemos saber que cado estamos en alta montaña (partir de 1.500 m.) cada paso que damos ten un custo enerxético maior. Para saber o custo enerxético de cada paso temos que consultar na táboa do seguinte enlace.  </a:t>
            </a:r>
          </a:p>
        </p:txBody>
      </p:sp>
      <p:sp>
        <p:nvSpPr>
          <p:cNvPr id="2" name="1 Botón de acción: Información">
            <a:hlinkClick r:id="rId3" highlightClick="1"/>
          </p:cNvPr>
          <p:cNvSpPr/>
          <p:nvPr/>
        </p:nvSpPr>
        <p:spPr>
          <a:xfrm>
            <a:off x="4427538" y="2205038"/>
            <a:ext cx="287337" cy="43180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5125" name="2 CuadroTexto"/>
          <p:cNvSpPr txBox="1">
            <a:spLocks noChangeArrowheads="1"/>
          </p:cNvSpPr>
          <p:nvPr/>
        </p:nvSpPr>
        <p:spPr bwMode="auto">
          <a:xfrm>
            <a:off x="900113" y="2781300"/>
            <a:ext cx="720090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" sz="1600"/>
              <a:t>Nesa táboa, buscade as actividades clasificadas coma «</a:t>
            </a:r>
            <a:r>
              <a:rPr lang="es-ES" sz="1600" i="1"/>
              <a:t>walking</a:t>
            </a:r>
            <a:r>
              <a:rPr lang="es-ES" sz="1600"/>
              <a:t>» a opción de «</a:t>
            </a:r>
            <a:r>
              <a:rPr lang="es-ES" sz="1600" i="1"/>
              <a:t>rock or mountain climbing</a:t>
            </a:r>
            <a:r>
              <a:rPr lang="es-ES" sz="1600"/>
              <a:t>». Obterás un dato de gastó calórico en METs. Agora calcularemos o noso custo enerxético dende o campo base ata o campo 1.</a:t>
            </a:r>
          </a:p>
          <a:p>
            <a:pPr algn="just" eaLnBrk="1" hangingPunct="1"/>
            <a:endParaRPr lang="es-ES"/>
          </a:p>
        </p:txBody>
      </p:sp>
      <p:sp>
        <p:nvSpPr>
          <p:cNvPr id="5126" name="5 CuadroTexto"/>
          <p:cNvSpPr txBox="1">
            <a:spLocks noChangeArrowheads="1"/>
          </p:cNvSpPr>
          <p:nvPr/>
        </p:nvSpPr>
        <p:spPr bwMode="auto">
          <a:xfrm>
            <a:off x="900113" y="4400550"/>
            <a:ext cx="720090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" b="1" u="sng"/>
              <a:t>Paso 1</a:t>
            </a:r>
            <a:r>
              <a:rPr lang="es-ES" b="1"/>
              <a:t> - </a:t>
            </a:r>
            <a:r>
              <a:rPr lang="es-ES"/>
              <a:t>Calcular as Kcal/min que gasto en función do meu peso cando camiñamos en montaña. Substituíde MET polo dato que atopachedes no enlace e PESO polo voso propio peso en kg.</a:t>
            </a:r>
          </a:p>
        </p:txBody>
      </p:sp>
      <p:sp>
        <p:nvSpPr>
          <p:cNvPr id="5127" name="4 Rectángulo"/>
          <p:cNvSpPr>
            <a:spLocks noChangeArrowheads="1"/>
          </p:cNvSpPr>
          <p:nvPr/>
        </p:nvSpPr>
        <p:spPr bwMode="auto">
          <a:xfrm>
            <a:off x="2416175" y="5805488"/>
            <a:ext cx="4273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/>
              <a:t>Kcal/min = MET x 0,0175 x PESO(kg) = 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2268538" y="6237288"/>
            <a:ext cx="1150937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7 Rectángulo"/>
          <p:cNvSpPr>
            <a:spLocks noChangeArrowheads="1"/>
          </p:cNvSpPr>
          <p:nvPr/>
        </p:nvSpPr>
        <p:spPr bwMode="auto">
          <a:xfrm>
            <a:off x="3851275" y="6237288"/>
            <a:ext cx="2079625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6588125" y="6237288"/>
            <a:ext cx="1150938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3419475" y="62372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/>
              <a:t>=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6011863" y="6237288"/>
            <a:ext cx="317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s-ES"/>
              <a:t>=</a:t>
            </a:r>
          </a:p>
        </p:txBody>
      </p:sp>
      <p:pic>
        <p:nvPicPr>
          <p:cNvPr id="5134" name="Picture 14" descr="5134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260350"/>
            <a:ext cx="609600" cy="58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55576" y="0"/>
            <a:ext cx="6912049" cy="908050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147" name="4 CuadroTexto"/>
          <p:cNvSpPr txBox="1">
            <a:spLocks noChangeArrowheads="1"/>
          </p:cNvSpPr>
          <p:nvPr/>
        </p:nvSpPr>
        <p:spPr bwMode="auto">
          <a:xfrm>
            <a:off x="611188" y="836613"/>
            <a:ext cx="7993062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" b="1" u="sng"/>
              <a:t>Paso</a:t>
            </a:r>
            <a:r>
              <a:rPr lang="es-ES" u="sng"/>
              <a:t> 2</a:t>
            </a:r>
            <a:r>
              <a:rPr lang="es-ES"/>
              <a:t> - Calcular cantos escalóns subimos en 1 minuto a ritmo contínuo. Para elo empregaremos un escalón de 45cm. de alto que simulará que estamos en alta montaña. </a:t>
            </a:r>
          </a:p>
        </p:txBody>
      </p:sp>
      <p:sp>
        <p:nvSpPr>
          <p:cNvPr id="6148" name="1 CuadroTexto"/>
          <p:cNvSpPr txBox="1">
            <a:spLocks noChangeArrowheads="1"/>
          </p:cNvSpPr>
          <p:nvPr/>
        </p:nvSpPr>
        <p:spPr bwMode="auto">
          <a:xfrm>
            <a:off x="2411413" y="2276475"/>
            <a:ext cx="2808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/>
              <a:t>ESCALÓNS EN 1 MIN. = </a:t>
            </a:r>
          </a:p>
        </p:txBody>
      </p:sp>
      <p:sp>
        <p:nvSpPr>
          <p:cNvPr id="6149" name="6 CuadroTexto"/>
          <p:cNvSpPr txBox="1">
            <a:spLocks noChangeArrowheads="1"/>
          </p:cNvSpPr>
          <p:nvPr/>
        </p:nvSpPr>
        <p:spPr bwMode="auto">
          <a:xfrm>
            <a:off x="611188" y="2781300"/>
            <a:ext cx="7921625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" b="1" u="sng"/>
              <a:t>Paso</a:t>
            </a:r>
            <a:r>
              <a:rPr lang="es-ES" u="sng"/>
              <a:t> 3</a:t>
            </a:r>
            <a:r>
              <a:rPr lang="es-ES"/>
              <a:t> – Como xa sabemos a distancia dende o campo BASE ata o campo 1, agora necesitamos estimar canto tempo lévanos camiñar dende un ao outro. Para elo temos que saber que cada escalón equivale a 50cm. percorrido en alta montaña. Tamén nos interesa saber o tempo estimado para facer ese tramo</a:t>
            </a:r>
          </a:p>
        </p:txBody>
      </p:sp>
      <p:sp>
        <p:nvSpPr>
          <p:cNvPr id="6150" name="2 CuadroTexto"/>
          <p:cNvSpPr txBox="1">
            <a:spLocks noChangeArrowheads="1"/>
          </p:cNvSpPr>
          <p:nvPr/>
        </p:nvSpPr>
        <p:spPr bwMode="auto">
          <a:xfrm>
            <a:off x="2338388" y="5867400"/>
            <a:ext cx="45370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/>
              <a:t>TEMPO ESTIMADO DE RUTA (en min.) =</a:t>
            </a:r>
          </a:p>
        </p:txBody>
      </p:sp>
      <p:sp>
        <p:nvSpPr>
          <p:cNvPr id="6151" name="3 Rectángulo"/>
          <p:cNvSpPr>
            <a:spLocks noChangeArrowheads="1"/>
          </p:cNvSpPr>
          <p:nvPr/>
        </p:nvSpPr>
        <p:spPr bwMode="auto">
          <a:xfrm>
            <a:off x="1187450" y="5084763"/>
            <a:ext cx="2590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>
                <a:solidFill>
                  <a:srgbClr val="FFFFFF"/>
                </a:solidFill>
              </a:rPr>
              <a:t>DISTANCIA CB a C1=  </a:t>
            </a:r>
          </a:p>
        </p:txBody>
      </p:sp>
      <p:sp>
        <p:nvSpPr>
          <p:cNvPr id="6152" name="5 Rectángulo"/>
          <p:cNvSpPr>
            <a:spLocks noChangeArrowheads="1"/>
          </p:cNvSpPr>
          <p:nvPr/>
        </p:nvSpPr>
        <p:spPr bwMode="auto">
          <a:xfrm>
            <a:off x="4572000" y="5084763"/>
            <a:ext cx="4146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FFFFFF"/>
                </a:solidFill>
              </a:rPr>
              <a:t>DISTANCIA en Nº DE ESCALÓNS= </a:t>
            </a: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5219700" y="2244725"/>
            <a:ext cx="1281113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7 Rectángulo"/>
          <p:cNvSpPr>
            <a:spLocks noChangeArrowheads="1"/>
          </p:cNvSpPr>
          <p:nvPr/>
        </p:nvSpPr>
        <p:spPr bwMode="auto">
          <a:xfrm>
            <a:off x="6011863" y="5445125"/>
            <a:ext cx="1281112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7 Rectángulo"/>
          <p:cNvSpPr>
            <a:spLocks noChangeArrowheads="1"/>
          </p:cNvSpPr>
          <p:nvPr/>
        </p:nvSpPr>
        <p:spPr bwMode="auto">
          <a:xfrm>
            <a:off x="1835150" y="5445125"/>
            <a:ext cx="1281113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7 Rectángulo"/>
          <p:cNvSpPr>
            <a:spLocks noChangeArrowheads="1"/>
          </p:cNvSpPr>
          <p:nvPr/>
        </p:nvSpPr>
        <p:spPr bwMode="auto">
          <a:xfrm>
            <a:off x="3930650" y="6210300"/>
            <a:ext cx="1281113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6158" name="Picture 14" descr="5134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0"/>
            <a:ext cx="7055048" cy="908050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7171" name="4 CuadroTexto"/>
          <p:cNvSpPr txBox="1">
            <a:spLocks noChangeArrowheads="1"/>
          </p:cNvSpPr>
          <p:nvPr/>
        </p:nvSpPr>
        <p:spPr bwMode="auto">
          <a:xfrm>
            <a:off x="989013" y="1773238"/>
            <a:ext cx="720090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s-ES" b="1" u="sng"/>
              <a:t>Paso</a:t>
            </a:r>
            <a:r>
              <a:rPr lang="es-ES" u="sng"/>
              <a:t> 4</a:t>
            </a:r>
            <a:r>
              <a:rPr lang="es-ES"/>
              <a:t> – Calcular o número de calorías gastadas na ruta do campo base ao campo 1.</a:t>
            </a:r>
          </a:p>
        </p:txBody>
      </p:sp>
      <p:sp>
        <p:nvSpPr>
          <p:cNvPr id="7172" name="1 CuadroTexto"/>
          <p:cNvSpPr txBox="1">
            <a:spLocks noChangeArrowheads="1"/>
          </p:cNvSpPr>
          <p:nvPr/>
        </p:nvSpPr>
        <p:spPr bwMode="auto">
          <a:xfrm>
            <a:off x="1117600" y="2997200"/>
            <a:ext cx="70913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/>
              <a:t>Gasto Calórico Total = Tempo estimado de ruta (en min) x Kcal/min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744663" y="3644900"/>
            <a:ext cx="1728787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7 Rectángulo"/>
          <p:cNvSpPr>
            <a:spLocks noChangeArrowheads="1"/>
          </p:cNvSpPr>
          <p:nvPr/>
        </p:nvSpPr>
        <p:spPr bwMode="auto">
          <a:xfrm>
            <a:off x="4337050" y="3644900"/>
            <a:ext cx="1281113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9" name="8 Rectángulo"/>
          <p:cNvSpPr>
            <a:spLocks noChangeArrowheads="1"/>
          </p:cNvSpPr>
          <p:nvPr/>
        </p:nvSpPr>
        <p:spPr bwMode="auto">
          <a:xfrm>
            <a:off x="6821488" y="3632200"/>
            <a:ext cx="792162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176" name="12 CuadroTexto"/>
          <p:cNvSpPr txBox="1">
            <a:spLocks noChangeArrowheads="1"/>
          </p:cNvSpPr>
          <p:nvPr/>
        </p:nvSpPr>
        <p:spPr bwMode="auto">
          <a:xfrm>
            <a:off x="6016625" y="3676650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/>
              <a:t>X</a:t>
            </a:r>
          </a:p>
        </p:txBody>
      </p:sp>
      <p:sp>
        <p:nvSpPr>
          <p:cNvPr id="7177" name="13 CuadroTexto"/>
          <p:cNvSpPr txBox="1">
            <a:spLocks noChangeArrowheads="1"/>
          </p:cNvSpPr>
          <p:nvPr/>
        </p:nvSpPr>
        <p:spPr bwMode="auto">
          <a:xfrm>
            <a:off x="3563938" y="3663950"/>
            <a:ext cx="488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s-ES"/>
              <a:t>=</a:t>
            </a:r>
          </a:p>
        </p:txBody>
      </p:sp>
      <p:sp>
        <p:nvSpPr>
          <p:cNvPr id="7178" name="6 CuadroTexto"/>
          <p:cNvSpPr txBox="1">
            <a:spLocks noChangeArrowheads="1"/>
          </p:cNvSpPr>
          <p:nvPr/>
        </p:nvSpPr>
        <p:spPr bwMode="auto">
          <a:xfrm>
            <a:off x="1258888" y="4652963"/>
            <a:ext cx="63547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"/>
              <a:t>¿Saberías decirme a canto equivale as calorías gastados en peso en peso de masa grasa, recordando que 1 kg de grasa equivale a _________ Kcal.</a:t>
            </a:r>
          </a:p>
        </p:txBody>
      </p:sp>
      <p:sp>
        <p:nvSpPr>
          <p:cNvPr id="17" name="16 Rectángulo"/>
          <p:cNvSpPr>
            <a:spLocks noChangeArrowheads="1"/>
          </p:cNvSpPr>
          <p:nvPr/>
        </p:nvSpPr>
        <p:spPr bwMode="auto">
          <a:xfrm>
            <a:off x="3538538" y="5732463"/>
            <a:ext cx="1281112" cy="4333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7182" name="Picture 14" descr="climb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981075"/>
            <a:ext cx="865187" cy="763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51348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27584" y="0"/>
            <a:ext cx="6840041" cy="908050"/>
          </a:xfrm>
        </p:spPr>
        <p:txBody>
          <a:bodyPr/>
          <a:lstStyle/>
          <a:p>
            <a:pPr eaLnBrk="1" hangingPunct="1"/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</a:t>
            </a:r>
            <a:r>
              <a:rPr 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”</a:t>
            </a:r>
            <a:endParaRPr lang="es-ES" sz="40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8195" name="13 Rectángulo"/>
          <p:cNvSpPr>
            <a:spLocks noChangeArrowheads="1"/>
          </p:cNvSpPr>
          <p:nvPr/>
        </p:nvSpPr>
        <p:spPr bwMode="auto">
          <a:xfrm>
            <a:off x="742950" y="981075"/>
            <a:ext cx="7658100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 b="1" u="sng" dirty="0">
                <a:solidFill>
                  <a:srgbClr val="FFFFFF"/>
                </a:solidFill>
              </a:rPr>
              <a:t>Paso 5</a:t>
            </a:r>
            <a:r>
              <a:rPr lang="es-ES" sz="1600" dirty="0">
                <a:solidFill>
                  <a:srgbClr val="FFFFFF"/>
                </a:solidFill>
              </a:rPr>
              <a:t> - </a:t>
            </a:r>
            <a:r>
              <a:rPr lang="es-ES" sz="1600" dirty="0" err="1">
                <a:solidFill>
                  <a:srgbClr val="FFFFFF"/>
                </a:solidFill>
              </a:rPr>
              <a:t>Imos</a:t>
            </a:r>
            <a:r>
              <a:rPr lang="es-ES" sz="1600" dirty="0">
                <a:solidFill>
                  <a:srgbClr val="FFFFFF"/>
                </a:solidFill>
              </a:rPr>
              <a:t> a </a:t>
            </a:r>
            <a:r>
              <a:rPr lang="es-ES" sz="1600" dirty="0" err="1">
                <a:solidFill>
                  <a:srgbClr val="FFFFFF"/>
                </a:solidFill>
              </a:rPr>
              <a:t>facer</a:t>
            </a:r>
            <a:r>
              <a:rPr lang="es-ES" sz="1600" dirty="0">
                <a:solidFill>
                  <a:srgbClr val="FFFFFF"/>
                </a:solidFill>
              </a:rPr>
              <a:t> una proba práctica </a:t>
            </a:r>
            <a:r>
              <a:rPr lang="es-ES" sz="1600" dirty="0" err="1">
                <a:solidFill>
                  <a:srgbClr val="FFFFFF"/>
                </a:solidFill>
              </a:rPr>
              <a:t>na</a:t>
            </a:r>
            <a:r>
              <a:rPr lang="es-ES" sz="1600" dirty="0">
                <a:solidFill>
                  <a:srgbClr val="FFFFFF"/>
                </a:solidFill>
              </a:rPr>
              <a:t> clase para </a:t>
            </a:r>
            <a:r>
              <a:rPr lang="es-ES" sz="1600" dirty="0" err="1">
                <a:solidFill>
                  <a:srgbClr val="FFFFFF"/>
                </a:solidFill>
              </a:rPr>
              <a:t>coñecer</a:t>
            </a:r>
            <a:r>
              <a:rPr lang="es-ES" sz="1600" dirty="0">
                <a:solidFill>
                  <a:srgbClr val="FFFFFF"/>
                </a:solidFill>
              </a:rPr>
              <a:t> o </a:t>
            </a:r>
            <a:r>
              <a:rPr lang="es-ES" sz="1600" dirty="0" err="1">
                <a:solidFill>
                  <a:srgbClr val="FFFFFF"/>
                </a:solidFill>
              </a:rPr>
              <a:t>esforzo</a:t>
            </a:r>
            <a:r>
              <a:rPr lang="es-ES" sz="1600" dirty="0">
                <a:solidFill>
                  <a:srgbClr val="FFFFFF"/>
                </a:solidFill>
              </a:rPr>
              <a:t> que supón </a:t>
            </a:r>
            <a:r>
              <a:rPr lang="es-ES" sz="1600" dirty="0" err="1">
                <a:solidFill>
                  <a:srgbClr val="FFFFFF"/>
                </a:solidFill>
              </a:rPr>
              <a:t>camiñar</a:t>
            </a:r>
            <a:r>
              <a:rPr lang="es-ES" sz="1600" dirty="0">
                <a:solidFill>
                  <a:srgbClr val="FFFFFF"/>
                </a:solidFill>
              </a:rPr>
              <a:t> en </a:t>
            </a:r>
            <a:r>
              <a:rPr lang="es-ES" sz="1600" dirty="0" err="1">
                <a:solidFill>
                  <a:srgbClr val="FFFFFF"/>
                </a:solidFill>
              </a:rPr>
              <a:t>altitude</a:t>
            </a:r>
            <a:r>
              <a:rPr lang="es-ES" sz="1600" dirty="0">
                <a:solidFill>
                  <a:srgbClr val="FFFFFF"/>
                </a:solidFill>
              </a:rPr>
              <a:t>, e así </a:t>
            </a:r>
            <a:r>
              <a:rPr lang="es-ES" sz="1600" dirty="0" err="1">
                <a:solidFill>
                  <a:srgbClr val="FFFFFF"/>
                </a:solidFill>
              </a:rPr>
              <a:t>coñecer</a:t>
            </a:r>
            <a:r>
              <a:rPr lang="es-ES" sz="1600" dirty="0">
                <a:solidFill>
                  <a:srgbClr val="FFFFFF"/>
                </a:solidFill>
              </a:rPr>
              <a:t> que sucede coa tensión arterial e a frecuencia cardíaca cando estamos </a:t>
            </a:r>
            <a:r>
              <a:rPr lang="es-ES" sz="1600" dirty="0" err="1">
                <a:solidFill>
                  <a:srgbClr val="FFFFFF"/>
                </a:solidFill>
              </a:rPr>
              <a:t>facendo</a:t>
            </a:r>
            <a:r>
              <a:rPr lang="es-ES" sz="1600" dirty="0">
                <a:solidFill>
                  <a:srgbClr val="FFFFFF"/>
                </a:solidFill>
              </a:rPr>
              <a:t> </a:t>
            </a:r>
            <a:r>
              <a:rPr lang="es-ES" sz="1600" dirty="0" err="1">
                <a:solidFill>
                  <a:srgbClr val="FFFFFF"/>
                </a:solidFill>
              </a:rPr>
              <a:t>exercicio</a:t>
            </a:r>
            <a:r>
              <a:rPr lang="es-ES" sz="1600" dirty="0">
                <a:solidFill>
                  <a:srgbClr val="FFFFFF"/>
                </a:solidFill>
              </a:rPr>
              <a:t> de alto </a:t>
            </a:r>
            <a:r>
              <a:rPr lang="es-ES" sz="1600" dirty="0" err="1">
                <a:solidFill>
                  <a:srgbClr val="FFFFFF"/>
                </a:solidFill>
              </a:rPr>
              <a:t>custe</a:t>
            </a:r>
            <a:r>
              <a:rPr lang="es-ES" sz="1600" dirty="0">
                <a:solidFill>
                  <a:srgbClr val="FFFFFF"/>
                </a:solidFill>
              </a:rPr>
              <a:t> </a:t>
            </a:r>
            <a:r>
              <a:rPr lang="es-ES" sz="1600" dirty="0" err="1">
                <a:solidFill>
                  <a:srgbClr val="FFFFFF"/>
                </a:solidFill>
              </a:rPr>
              <a:t>enerxético</a:t>
            </a:r>
            <a:r>
              <a:rPr lang="es-ES" sz="1600" dirty="0">
                <a:solidFill>
                  <a:srgbClr val="FFFFFF"/>
                </a:solidFill>
              </a:rPr>
              <a:t>, </a:t>
            </a:r>
            <a:r>
              <a:rPr lang="es-ES" sz="1600" dirty="0" err="1">
                <a:solidFill>
                  <a:srgbClr val="FFFFFF"/>
                </a:solidFill>
              </a:rPr>
              <a:t>aínda</a:t>
            </a:r>
            <a:r>
              <a:rPr lang="es-ES" sz="1600" dirty="0">
                <a:solidFill>
                  <a:srgbClr val="FFFFFF"/>
                </a:solidFill>
              </a:rPr>
              <a:t> que non </a:t>
            </a:r>
            <a:r>
              <a:rPr lang="es-ES" sz="1600" dirty="0" err="1">
                <a:solidFill>
                  <a:srgbClr val="FFFFFF"/>
                </a:solidFill>
              </a:rPr>
              <a:t>poidamos</a:t>
            </a:r>
            <a:r>
              <a:rPr lang="es-ES" sz="1600" dirty="0">
                <a:solidFill>
                  <a:srgbClr val="FFFFFF"/>
                </a:solidFill>
              </a:rPr>
              <a:t> avanzar </a:t>
            </a:r>
            <a:r>
              <a:rPr lang="es-ES" sz="1600" dirty="0" err="1">
                <a:solidFill>
                  <a:srgbClr val="FFFFFF"/>
                </a:solidFill>
              </a:rPr>
              <a:t>moi</a:t>
            </a:r>
            <a:r>
              <a:rPr lang="es-ES" sz="1600" dirty="0">
                <a:solidFill>
                  <a:srgbClr val="FFFFFF"/>
                </a:solidFill>
              </a:rPr>
              <a:t> rápido.  </a:t>
            </a:r>
          </a:p>
        </p:txBody>
      </p:sp>
      <p:sp>
        <p:nvSpPr>
          <p:cNvPr id="8196" name="1 Rectángulo"/>
          <p:cNvSpPr>
            <a:spLocks noChangeArrowheads="1"/>
          </p:cNvSpPr>
          <p:nvPr/>
        </p:nvSpPr>
        <p:spPr bwMode="auto">
          <a:xfrm>
            <a:off x="4572000" y="4508500"/>
            <a:ext cx="3960813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s-ES" sz="1600">
                <a:solidFill>
                  <a:srgbClr val="FFFFFF"/>
                </a:solidFill>
                <a:sym typeface="Wingdings" charset="0"/>
              </a:rPr>
              <a:t> </a:t>
            </a:r>
            <a:r>
              <a:rPr lang="es-ES" sz="1600">
                <a:solidFill>
                  <a:srgbClr val="FFFFFF"/>
                </a:solidFill>
              </a:rPr>
              <a:t>Despois de facer </a:t>
            </a:r>
            <a:r>
              <a:rPr lang="es-ES" sz="1600" b="1" u="sng">
                <a:solidFill>
                  <a:srgbClr val="FFFFFF"/>
                </a:solidFill>
              </a:rPr>
              <a:t>2 minutos</a:t>
            </a:r>
            <a:r>
              <a:rPr lang="es-ES" sz="1600">
                <a:solidFill>
                  <a:srgbClr val="FFFFFF"/>
                </a:solidFill>
              </a:rPr>
              <a:t>, medimos a tensión arterial e a frecuencia cardíaca empregando un tensiómetro. Un compañeiro conta os nosos pasos e ao finalizar nos  toma o relevo.</a:t>
            </a:r>
          </a:p>
        </p:txBody>
      </p:sp>
      <p:sp>
        <p:nvSpPr>
          <p:cNvPr id="8197" name="3 Rectángulo"/>
          <p:cNvSpPr>
            <a:spLocks noChangeArrowheads="1"/>
          </p:cNvSpPr>
          <p:nvPr/>
        </p:nvSpPr>
        <p:spPr bwMode="auto">
          <a:xfrm>
            <a:off x="1403350" y="2649538"/>
            <a:ext cx="5724525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>
                <a:solidFill>
                  <a:srgbClr val="FFFFFF"/>
                </a:solidFill>
                <a:sym typeface="Wingdings" charset="0"/>
              </a:rPr>
              <a:t></a:t>
            </a:r>
            <a:r>
              <a:rPr lang="es-ES" sz="1600">
                <a:solidFill>
                  <a:srgbClr val="FFFFFF"/>
                </a:solidFill>
              </a:rPr>
              <a:t> En grupos de 3-5 persoas, imos a subir con relevos un escalón de 45cm a ritmo continuo e </a:t>
            </a:r>
            <a:r>
              <a:rPr lang="es-ES" sz="1600" b="1" u="sng">
                <a:solidFill>
                  <a:srgbClr val="FFFFFF"/>
                </a:solidFill>
              </a:rPr>
              <a:t>non</a:t>
            </a:r>
            <a:r>
              <a:rPr lang="es-ES" sz="1600">
                <a:solidFill>
                  <a:srgbClr val="FFFFFF"/>
                </a:solidFill>
              </a:rPr>
              <a:t> moi rápido, durtante un tempo total de 10 minutos cada un con relevos cada 2 minutos, simulando que estamos escalando ao Everest</a:t>
            </a:r>
            <a:endParaRPr lang="es-ES" sz="1600"/>
          </a:p>
        </p:txBody>
      </p:sp>
      <p:pic>
        <p:nvPicPr>
          <p:cNvPr id="8199" name="Picture 7" descr="Tensiómetro muñec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4437063"/>
            <a:ext cx="1636712" cy="161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fitness-y-ejercicio-imagen-animada-0017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2420938"/>
            <a:ext cx="914400" cy="171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4" name="Picture 12" descr="5134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0"/>
            <a:ext cx="6335712" cy="692150"/>
          </a:xfrm>
        </p:spPr>
        <p:txBody>
          <a:bodyPr/>
          <a:lstStyle/>
          <a:p>
            <a:pPr eaLnBrk="1" hangingPunct="1"/>
            <a:r>
              <a:rPr lang="ja-JP" altLang="es-ES" sz="4000">
                <a:latin typeface="Arial" charset="0"/>
              </a:rPr>
              <a:t>“</a:t>
            </a:r>
            <a:r>
              <a:rPr lang="es-ES" sz="36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SUBIMOS AO EVEREST</a:t>
            </a:r>
            <a:r>
              <a:rPr lang="ja-JP" altLang="es-ES" sz="4000">
                <a:latin typeface="Arial" charset="0"/>
              </a:rPr>
              <a:t>”</a:t>
            </a:r>
            <a:endParaRPr lang="es-ES" sz="4000">
              <a:latin typeface="Arial" charset="0"/>
            </a:endParaRPr>
          </a:p>
        </p:txBody>
      </p:sp>
      <p:sp>
        <p:nvSpPr>
          <p:cNvPr id="32771" name="13 Rectángulo"/>
          <p:cNvSpPr>
            <a:spLocks noChangeArrowheads="1"/>
          </p:cNvSpPr>
          <p:nvPr/>
        </p:nvSpPr>
        <p:spPr bwMode="auto">
          <a:xfrm>
            <a:off x="742950" y="620713"/>
            <a:ext cx="76581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b="1" u="sng">
                <a:solidFill>
                  <a:srgbClr val="FFFFFF"/>
                </a:solidFill>
              </a:rPr>
              <a:t>Paso 6</a:t>
            </a:r>
            <a:r>
              <a:rPr lang="es-ES">
                <a:solidFill>
                  <a:srgbClr val="FFFFFF"/>
                </a:solidFill>
              </a:rPr>
              <a:t> – Respostade na vosa ficha as seguintes cuestións:</a:t>
            </a:r>
          </a:p>
        </p:txBody>
      </p:sp>
      <p:sp>
        <p:nvSpPr>
          <p:cNvPr id="32773" name="3 Rectángulo"/>
          <p:cNvSpPr>
            <a:spLocks noChangeArrowheads="1"/>
          </p:cNvSpPr>
          <p:nvPr/>
        </p:nvSpPr>
        <p:spPr bwMode="auto">
          <a:xfrm>
            <a:off x="5003800" y="2349500"/>
            <a:ext cx="3889375" cy="160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1600">
                <a:solidFill>
                  <a:srgbClr val="FFFFFF"/>
                </a:solidFill>
                <a:sym typeface="Wingdings" charset="0"/>
              </a:rPr>
              <a:t></a:t>
            </a:r>
            <a:r>
              <a:rPr lang="es-ES" sz="1600">
                <a:solidFill>
                  <a:srgbClr val="FFFFFF"/>
                </a:solidFill>
              </a:rPr>
              <a:t>Se cada escalón supón avanzar 50cm. no traxecto entre o Campo BASE e o Campo 1, conseguíchedes chegar ao Campo 1? </a:t>
            </a:r>
            <a:r>
              <a:rPr lang="es-ES">
                <a:solidFill>
                  <a:srgbClr val="FFFFFF"/>
                </a:solidFill>
              </a:rPr>
              <a:t>SI </a:t>
            </a:r>
            <a:r>
              <a:rPr lang="es-ES">
                <a:solidFill>
                  <a:srgbClr val="FFFFFF"/>
                </a:solidFill>
                <a:sym typeface="Wingdings" charset="0"/>
              </a:rPr>
              <a:t></a:t>
            </a:r>
            <a:r>
              <a:rPr lang="es-ES">
                <a:solidFill>
                  <a:srgbClr val="FFFFFF"/>
                </a:solidFill>
              </a:rPr>
              <a:t>	NON </a:t>
            </a:r>
            <a:r>
              <a:rPr lang="es-ES">
                <a:solidFill>
                  <a:srgbClr val="FFFFFF"/>
                </a:solidFill>
                <a:sym typeface="Wingdings" charset="0"/>
              </a:rPr>
              <a:t></a:t>
            </a:r>
          </a:p>
        </p:txBody>
      </p:sp>
      <p:pic>
        <p:nvPicPr>
          <p:cNvPr id="32775" name="Picture 7" descr="fitness-y-ejercicio-imagen-animada-001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052513"/>
            <a:ext cx="3460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6" name="Rectangle 8"/>
          <p:cNvSpPr>
            <a:spLocks noChangeArrowheads="1"/>
          </p:cNvSpPr>
          <p:nvPr/>
        </p:nvSpPr>
        <p:spPr bwMode="auto">
          <a:xfrm>
            <a:off x="1611313" y="1196975"/>
            <a:ext cx="5919787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charset="0"/>
              <a:buChar char="Ä"/>
            </a:pPr>
            <a:r>
              <a:rPr lang="es-ES" sz="1600">
                <a:solidFill>
                  <a:srgbClr val="FFFFFF"/>
                </a:solidFill>
              </a:rPr>
              <a:t>¿Cantos escalóns subichedes cada un durante eses 10 min.?</a:t>
            </a:r>
          </a:p>
        </p:txBody>
      </p:sp>
      <p:sp>
        <p:nvSpPr>
          <p:cNvPr id="32778" name="Rectangle 10"/>
          <p:cNvSpPr>
            <a:spLocks noChangeArrowheads="1"/>
          </p:cNvSpPr>
          <p:nvPr/>
        </p:nvSpPr>
        <p:spPr bwMode="auto">
          <a:xfrm>
            <a:off x="827088" y="2349500"/>
            <a:ext cx="287496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charset="0"/>
              <a:buNone/>
            </a:pPr>
            <a:r>
              <a:rPr lang="es-ES" sz="1600">
                <a:solidFill>
                  <a:srgbClr val="FFFFFF"/>
                </a:solidFill>
                <a:sym typeface="Wingdings" charset="0"/>
              </a:rPr>
              <a:t></a:t>
            </a:r>
            <a:r>
              <a:rPr lang="es-ES" sz="1600">
                <a:solidFill>
                  <a:srgbClr val="FFFFFF"/>
                </a:solidFill>
              </a:rPr>
              <a:t>¿Cal foi o total </a:t>
            </a:r>
            <a:r>
              <a:rPr lang="es-ES" sz="1400">
                <a:solidFill>
                  <a:srgbClr val="FFFFFF"/>
                </a:solidFill>
              </a:rPr>
              <a:t>dos</a:t>
            </a:r>
            <a:r>
              <a:rPr lang="es-ES" sz="1600">
                <a:solidFill>
                  <a:srgbClr val="FFFFFF"/>
                </a:solidFill>
              </a:rPr>
              <a:t> escalóns</a:t>
            </a:r>
          </a:p>
          <a:p>
            <a:pPr>
              <a:lnSpc>
                <a:spcPct val="150000"/>
              </a:lnSpc>
              <a:buFont typeface="Wingdings" charset="0"/>
              <a:buNone/>
            </a:pPr>
            <a:r>
              <a:rPr lang="es-ES" sz="1600">
                <a:solidFill>
                  <a:srgbClr val="FFFFFF"/>
                </a:solidFill>
              </a:rPr>
              <a:t> para o voso grupo?</a:t>
            </a:r>
          </a:p>
        </p:txBody>
      </p:sp>
      <p:sp>
        <p:nvSpPr>
          <p:cNvPr id="3" name="2 Rectángulo"/>
          <p:cNvSpPr>
            <a:spLocks noChangeArrowheads="1"/>
          </p:cNvSpPr>
          <p:nvPr/>
        </p:nvSpPr>
        <p:spPr bwMode="auto">
          <a:xfrm>
            <a:off x="1116013" y="3213100"/>
            <a:ext cx="1728787" cy="4318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s-ES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32782" name="Picture 14" descr="Montañero no cume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2708275"/>
            <a:ext cx="1246188" cy="941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2791" name="Group 23"/>
          <p:cNvGrpSpPr>
            <a:grpSpLocks/>
          </p:cNvGrpSpPr>
          <p:nvPr/>
        </p:nvGrpSpPr>
        <p:grpSpPr bwMode="auto">
          <a:xfrm>
            <a:off x="917575" y="1773238"/>
            <a:ext cx="7307263" cy="431800"/>
            <a:chOff x="567" y="1570"/>
            <a:chExt cx="4603" cy="272"/>
          </a:xfrm>
        </p:grpSpPr>
        <p:sp>
          <p:nvSpPr>
            <p:cNvPr id="2" name="2 Rectángulo"/>
            <p:cNvSpPr>
              <a:spLocks noChangeArrowheads="1"/>
            </p:cNvSpPr>
            <p:nvPr/>
          </p:nvSpPr>
          <p:spPr bwMode="auto">
            <a:xfrm>
              <a:off x="56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" name="2 Rectángulo"/>
            <p:cNvSpPr>
              <a:spLocks noChangeArrowheads="1"/>
            </p:cNvSpPr>
            <p:nvPr/>
          </p:nvSpPr>
          <p:spPr bwMode="auto">
            <a:xfrm>
              <a:off x="1519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" name="2 Rectángulo"/>
            <p:cNvSpPr>
              <a:spLocks noChangeArrowheads="1"/>
            </p:cNvSpPr>
            <p:nvPr/>
          </p:nvSpPr>
          <p:spPr bwMode="auto">
            <a:xfrm>
              <a:off x="2472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" name="2 Rectángulo"/>
            <p:cNvSpPr>
              <a:spLocks noChangeArrowheads="1"/>
            </p:cNvSpPr>
            <p:nvPr/>
          </p:nvSpPr>
          <p:spPr bwMode="auto">
            <a:xfrm>
              <a:off x="3424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" name="2 Rectángulo"/>
            <p:cNvSpPr>
              <a:spLocks noChangeArrowheads="1"/>
            </p:cNvSpPr>
            <p:nvPr/>
          </p:nvSpPr>
          <p:spPr bwMode="auto">
            <a:xfrm>
              <a:off x="437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32793" name="Rectangle 25"/>
          <p:cNvSpPr>
            <a:spLocks noChangeArrowheads="1"/>
          </p:cNvSpPr>
          <p:nvPr/>
        </p:nvSpPr>
        <p:spPr bwMode="auto">
          <a:xfrm>
            <a:off x="825500" y="4005263"/>
            <a:ext cx="7535863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charset="0"/>
              <a:buChar char="Ä"/>
            </a:pPr>
            <a:r>
              <a:rPr lang="es-ES" sz="1600">
                <a:solidFill>
                  <a:srgbClr val="FFFFFF"/>
                </a:solidFill>
              </a:rPr>
              <a:t>¿Cal foi a tensión arterial máis elevada de cada un de vos durante o exercicio.?</a:t>
            </a:r>
          </a:p>
        </p:txBody>
      </p:sp>
      <p:sp>
        <p:nvSpPr>
          <p:cNvPr id="32794" name="Rectangle 26"/>
          <p:cNvSpPr>
            <a:spLocks noChangeArrowheads="1"/>
          </p:cNvSpPr>
          <p:nvPr/>
        </p:nvSpPr>
        <p:spPr bwMode="auto">
          <a:xfrm>
            <a:off x="1655763" y="5084763"/>
            <a:ext cx="5830887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buFont typeface="Wingdings" charset="0"/>
              <a:buChar char="Ä"/>
            </a:pPr>
            <a:r>
              <a:rPr lang="es-ES" sz="1600">
                <a:solidFill>
                  <a:srgbClr val="FFFFFF"/>
                </a:solidFill>
              </a:rPr>
              <a:t>¿Cal foi a frecuencia cardíaca máis elevada do voso grupo.?</a:t>
            </a:r>
          </a:p>
        </p:txBody>
      </p:sp>
      <p:grpSp>
        <p:nvGrpSpPr>
          <p:cNvPr id="32795" name="Group 27"/>
          <p:cNvGrpSpPr>
            <a:grpSpLocks/>
          </p:cNvGrpSpPr>
          <p:nvPr/>
        </p:nvGrpSpPr>
        <p:grpSpPr bwMode="auto">
          <a:xfrm>
            <a:off x="917575" y="4581525"/>
            <a:ext cx="7307263" cy="431800"/>
            <a:chOff x="567" y="1570"/>
            <a:chExt cx="4603" cy="272"/>
          </a:xfrm>
        </p:grpSpPr>
        <p:sp>
          <p:nvSpPr>
            <p:cNvPr id="8" name="2 Rectángulo"/>
            <p:cNvSpPr>
              <a:spLocks noChangeArrowheads="1"/>
            </p:cNvSpPr>
            <p:nvPr/>
          </p:nvSpPr>
          <p:spPr bwMode="auto">
            <a:xfrm>
              <a:off x="56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" name="2 Rectángulo"/>
            <p:cNvSpPr>
              <a:spLocks noChangeArrowheads="1"/>
            </p:cNvSpPr>
            <p:nvPr/>
          </p:nvSpPr>
          <p:spPr bwMode="auto">
            <a:xfrm>
              <a:off x="1519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2 Rectángulo"/>
            <p:cNvSpPr>
              <a:spLocks noChangeArrowheads="1"/>
            </p:cNvSpPr>
            <p:nvPr/>
          </p:nvSpPr>
          <p:spPr bwMode="auto">
            <a:xfrm>
              <a:off x="2472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2 Rectángulo"/>
            <p:cNvSpPr>
              <a:spLocks noChangeArrowheads="1"/>
            </p:cNvSpPr>
            <p:nvPr/>
          </p:nvSpPr>
          <p:spPr bwMode="auto">
            <a:xfrm>
              <a:off x="3424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2 Rectángulo"/>
            <p:cNvSpPr>
              <a:spLocks noChangeArrowheads="1"/>
            </p:cNvSpPr>
            <p:nvPr/>
          </p:nvSpPr>
          <p:spPr bwMode="auto">
            <a:xfrm>
              <a:off x="437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2801" name="Group 33"/>
          <p:cNvGrpSpPr>
            <a:grpSpLocks/>
          </p:cNvGrpSpPr>
          <p:nvPr/>
        </p:nvGrpSpPr>
        <p:grpSpPr bwMode="auto">
          <a:xfrm>
            <a:off x="917575" y="5661025"/>
            <a:ext cx="7307263" cy="431800"/>
            <a:chOff x="567" y="1570"/>
            <a:chExt cx="4603" cy="272"/>
          </a:xfrm>
        </p:grpSpPr>
        <p:sp>
          <p:nvSpPr>
            <p:cNvPr id="13" name="2 Rectángulo"/>
            <p:cNvSpPr>
              <a:spLocks noChangeArrowheads="1"/>
            </p:cNvSpPr>
            <p:nvPr/>
          </p:nvSpPr>
          <p:spPr bwMode="auto">
            <a:xfrm>
              <a:off x="56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2 Rectángulo"/>
            <p:cNvSpPr>
              <a:spLocks noChangeArrowheads="1"/>
            </p:cNvSpPr>
            <p:nvPr/>
          </p:nvSpPr>
          <p:spPr bwMode="auto">
            <a:xfrm>
              <a:off x="1519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2 Rectángulo"/>
            <p:cNvSpPr>
              <a:spLocks noChangeArrowheads="1"/>
            </p:cNvSpPr>
            <p:nvPr/>
          </p:nvSpPr>
          <p:spPr bwMode="auto">
            <a:xfrm>
              <a:off x="2472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2 Rectángulo"/>
            <p:cNvSpPr>
              <a:spLocks noChangeArrowheads="1"/>
            </p:cNvSpPr>
            <p:nvPr/>
          </p:nvSpPr>
          <p:spPr bwMode="auto">
            <a:xfrm>
              <a:off x="3424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2 Rectángulo"/>
            <p:cNvSpPr>
              <a:spLocks noChangeArrowheads="1"/>
            </p:cNvSpPr>
            <p:nvPr/>
          </p:nvSpPr>
          <p:spPr bwMode="auto">
            <a:xfrm>
              <a:off x="4377" y="1570"/>
              <a:ext cx="793" cy="27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>
                <a:defRPr/>
              </a:pPr>
              <a:endParaRPr lang="es-E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32807" name="Picture 39" descr="51348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331913" y="0"/>
            <a:ext cx="6335712" cy="908050"/>
          </a:xfrm>
        </p:spPr>
        <p:txBody>
          <a:bodyPr/>
          <a:lstStyle/>
          <a:p>
            <a:pPr eaLnBrk="1" hangingPunct="1"/>
            <a:r>
              <a:rPr lang="gl-ES" sz="40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“SUBIMOS AO EVEREST”</a:t>
            </a:r>
          </a:p>
        </p:txBody>
      </p:sp>
      <p:sp>
        <p:nvSpPr>
          <p:cNvPr id="34819" name="13 Rectángulo"/>
          <p:cNvSpPr>
            <a:spLocks noChangeArrowheads="1"/>
          </p:cNvSpPr>
          <p:nvPr/>
        </p:nvSpPr>
        <p:spPr bwMode="auto">
          <a:xfrm>
            <a:off x="742950" y="981075"/>
            <a:ext cx="765810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gl-ES" sz="1600" b="1" u="sng">
                <a:solidFill>
                  <a:srgbClr val="FFFFFF"/>
                </a:solidFill>
              </a:rPr>
              <a:t>Paso 7</a:t>
            </a:r>
            <a:r>
              <a:rPr lang="gl-ES" sz="1600">
                <a:solidFill>
                  <a:srgbClr val="FFFFFF"/>
                </a:solidFill>
              </a:rPr>
              <a:t> – Finalmente, xa sabemos canto tempo vainos levar chegar dende o Campo Base ata o Campo 1. Agora o voso grupo de deseñar un menú de comida repartidos entre almorzo, tentempé, xantar, merenda e cea, que vos permita ser quen de soportar o esforzo realizado durante o traxecto e recuperar forzas. Empregade unha táboa coma a da páxina seguinte para crea-la vosa dieta da xornada.  </a:t>
            </a:r>
          </a:p>
        </p:txBody>
      </p:sp>
      <p:pic>
        <p:nvPicPr>
          <p:cNvPr id="35232" name="Picture 416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068638"/>
            <a:ext cx="144780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5233" name="Picture 417" descr="Tabla-dieta-estudiantes-e1443687150197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797425"/>
            <a:ext cx="2374900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234" name="Rectangle 418"/>
          <p:cNvSpPr>
            <a:spLocks noChangeArrowheads="1"/>
          </p:cNvSpPr>
          <p:nvPr/>
        </p:nvSpPr>
        <p:spPr bwMode="auto">
          <a:xfrm>
            <a:off x="323850" y="3573463"/>
            <a:ext cx="3887788" cy="2146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gl-ES" dirty="0">
                <a:solidFill>
                  <a:srgbClr val="FFFFFF"/>
                </a:solidFill>
              </a:rPr>
              <a:t>Podedes consultar una </a:t>
            </a:r>
            <a:r>
              <a:rPr lang="gl-ES" b="1" u="sng" dirty="0">
                <a:solidFill>
                  <a:srgbClr val="FFFFFF"/>
                </a:solidFill>
              </a:rPr>
              <a:t>táboa</a:t>
            </a:r>
            <a:r>
              <a:rPr lang="gl-ES" dirty="0">
                <a:solidFill>
                  <a:srgbClr val="FFFFFF"/>
                </a:solidFill>
              </a:rPr>
              <a:t> </a:t>
            </a:r>
            <a:r>
              <a:rPr lang="gl-ES" b="1" u="sng" dirty="0">
                <a:solidFill>
                  <a:srgbClr val="FFFFFF"/>
                </a:solidFill>
              </a:rPr>
              <a:t>calórica</a:t>
            </a:r>
            <a:r>
              <a:rPr lang="gl-ES" dirty="0">
                <a:solidFill>
                  <a:srgbClr val="FFFFFF"/>
                </a:solidFill>
              </a:rPr>
              <a:t> de </a:t>
            </a:r>
            <a:r>
              <a:rPr lang="gl-ES" dirty="0" smtClean="0">
                <a:solidFill>
                  <a:srgbClr val="FFFFFF"/>
                </a:solidFill>
              </a:rPr>
              <a:t>alimentos </a:t>
            </a:r>
            <a:r>
              <a:rPr lang="gl-ES" sz="1100" dirty="0" smtClean="0">
                <a:solidFill>
                  <a:srgbClr val="FFFFFF"/>
                </a:solidFill>
              </a:rPr>
              <a:t>(*premede na báscula</a:t>
            </a:r>
            <a:r>
              <a:rPr lang="gl-ES" sz="1050" dirty="0" smtClean="0">
                <a:solidFill>
                  <a:srgbClr val="FFFFFF"/>
                </a:solidFill>
              </a:rPr>
              <a:t>)</a:t>
            </a:r>
            <a:r>
              <a:rPr lang="gl-ES" dirty="0" smtClean="0">
                <a:solidFill>
                  <a:srgbClr val="FFFFFF"/>
                </a:solidFill>
              </a:rPr>
              <a:t>, </a:t>
            </a:r>
            <a:r>
              <a:rPr lang="gl-ES" dirty="0">
                <a:solidFill>
                  <a:srgbClr val="FFFFFF"/>
                </a:solidFill>
              </a:rPr>
              <a:t>unha </a:t>
            </a:r>
            <a:r>
              <a:rPr lang="gl-ES" b="1" u="sng" dirty="0">
                <a:solidFill>
                  <a:srgbClr val="FFFFFF"/>
                </a:solidFill>
              </a:rPr>
              <a:t>guía de alimentación</a:t>
            </a:r>
            <a:r>
              <a:rPr lang="gl-ES" dirty="0">
                <a:solidFill>
                  <a:srgbClr val="FFFFFF"/>
                </a:solidFill>
              </a:rPr>
              <a:t> e tamén este exemplo de </a:t>
            </a:r>
            <a:r>
              <a:rPr lang="gl-ES" b="1" u="sng" dirty="0">
                <a:solidFill>
                  <a:srgbClr val="FFFFFF"/>
                </a:solidFill>
              </a:rPr>
              <a:t>menús</a:t>
            </a:r>
            <a:r>
              <a:rPr lang="gl-ES" dirty="0">
                <a:solidFill>
                  <a:srgbClr val="FFFFFF"/>
                </a:solidFill>
              </a:rPr>
              <a:t>. Pincha nas imaxes para acceder.</a:t>
            </a:r>
          </a:p>
        </p:txBody>
      </p:sp>
      <p:sp>
        <p:nvSpPr>
          <p:cNvPr id="35235" name="AutoShape 419"/>
          <p:cNvSpPr>
            <a:spLocks noChangeArrowheads="1"/>
          </p:cNvSpPr>
          <p:nvPr/>
        </p:nvSpPr>
        <p:spPr bwMode="auto">
          <a:xfrm rot="-1278359">
            <a:off x="4211638" y="4149725"/>
            <a:ext cx="1368425" cy="361950"/>
          </a:xfrm>
          <a:custGeom>
            <a:avLst/>
            <a:gdLst>
              <a:gd name="G0" fmla="+- 17749 0 0"/>
              <a:gd name="G1" fmla="+- 5740 0 0"/>
              <a:gd name="G2" fmla="+- 21600 0 5740"/>
              <a:gd name="G3" fmla="+- 10800 0 5740"/>
              <a:gd name="G4" fmla="+- 21600 0 17749"/>
              <a:gd name="G5" fmla="*/ G4 G3 10800"/>
              <a:gd name="G6" fmla="+- 21600 0 G5"/>
              <a:gd name="T0" fmla="*/ 17749 w 21600"/>
              <a:gd name="T1" fmla="*/ 0 h 21600"/>
              <a:gd name="T2" fmla="*/ 0 w 21600"/>
              <a:gd name="T3" fmla="*/ 10800 h 21600"/>
              <a:gd name="T4" fmla="*/ 17749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749" y="0"/>
                </a:moveTo>
                <a:lnTo>
                  <a:pt x="17749" y="5740"/>
                </a:lnTo>
                <a:lnTo>
                  <a:pt x="3375" y="5740"/>
                </a:lnTo>
                <a:lnTo>
                  <a:pt x="3375" y="15860"/>
                </a:lnTo>
                <a:lnTo>
                  <a:pt x="17749" y="15860"/>
                </a:lnTo>
                <a:lnTo>
                  <a:pt x="1774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740"/>
                </a:moveTo>
                <a:lnTo>
                  <a:pt x="1350" y="15860"/>
                </a:lnTo>
                <a:lnTo>
                  <a:pt x="2700" y="15860"/>
                </a:lnTo>
                <a:lnTo>
                  <a:pt x="2700" y="5740"/>
                </a:lnTo>
                <a:close/>
              </a:path>
              <a:path w="21600" h="21600">
                <a:moveTo>
                  <a:pt x="0" y="5740"/>
                </a:moveTo>
                <a:lnTo>
                  <a:pt x="0" y="15860"/>
                </a:lnTo>
                <a:lnTo>
                  <a:pt x="675" y="15860"/>
                </a:lnTo>
                <a:lnTo>
                  <a:pt x="675" y="574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35236" name="AutoShape 420"/>
          <p:cNvSpPr>
            <a:spLocks noChangeArrowheads="1"/>
          </p:cNvSpPr>
          <p:nvPr/>
        </p:nvSpPr>
        <p:spPr bwMode="auto">
          <a:xfrm rot="1764276">
            <a:off x="4140200" y="5084763"/>
            <a:ext cx="1368425" cy="361950"/>
          </a:xfrm>
          <a:custGeom>
            <a:avLst/>
            <a:gdLst>
              <a:gd name="G0" fmla="+- 17749 0 0"/>
              <a:gd name="G1" fmla="+- 5740 0 0"/>
              <a:gd name="G2" fmla="+- 21600 0 5740"/>
              <a:gd name="G3" fmla="+- 10800 0 5740"/>
              <a:gd name="G4" fmla="+- 21600 0 17749"/>
              <a:gd name="G5" fmla="*/ G4 G3 10800"/>
              <a:gd name="G6" fmla="+- 21600 0 G5"/>
              <a:gd name="T0" fmla="*/ 17749 w 21600"/>
              <a:gd name="T1" fmla="*/ 0 h 21600"/>
              <a:gd name="T2" fmla="*/ 0 w 21600"/>
              <a:gd name="T3" fmla="*/ 10800 h 21600"/>
              <a:gd name="T4" fmla="*/ 17749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749" y="0"/>
                </a:moveTo>
                <a:lnTo>
                  <a:pt x="17749" y="5740"/>
                </a:lnTo>
                <a:lnTo>
                  <a:pt x="3375" y="5740"/>
                </a:lnTo>
                <a:lnTo>
                  <a:pt x="3375" y="15860"/>
                </a:lnTo>
                <a:lnTo>
                  <a:pt x="17749" y="15860"/>
                </a:lnTo>
                <a:lnTo>
                  <a:pt x="17749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740"/>
                </a:moveTo>
                <a:lnTo>
                  <a:pt x="1350" y="15860"/>
                </a:lnTo>
                <a:lnTo>
                  <a:pt x="2700" y="15860"/>
                </a:lnTo>
                <a:lnTo>
                  <a:pt x="2700" y="5740"/>
                </a:lnTo>
                <a:close/>
              </a:path>
              <a:path w="21600" h="21600">
                <a:moveTo>
                  <a:pt x="0" y="5740"/>
                </a:moveTo>
                <a:lnTo>
                  <a:pt x="0" y="15860"/>
                </a:lnTo>
                <a:lnTo>
                  <a:pt x="675" y="15860"/>
                </a:lnTo>
                <a:lnTo>
                  <a:pt x="675" y="574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pic>
        <p:nvPicPr>
          <p:cNvPr id="35239" name="Picture 423" descr="bascula-y-balanza-imagen-animada-0022">
            <a:hlinkClick r:id="rId7" action="ppaction://hlinkfile"/>
          </p:cNvPr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284538"/>
            <a:ext cx="403225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240" name="Picture 424" descr="51348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188913"/>
            <a:ext cx="609600" cy="582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xmlns:p14="http://schemas.microsoft.com/office/powerpoint/2010/main" spd="med">
    <p:fade thruBlk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MAPEANDO"/>
</p:tagLst>
</file>

<file path=ppt/theme/theme1.xml><?xml version="1.0" encoding="utf-8"?>
<a:theme xmlns:a="http://schemas.openxmlformats.org/drawingml/2006/main" name="Diseño 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</TotalTime>
  <Words>2343</Words>
  <Application>Microsoft Macintosh PowerPoint</Application>
  <PresentationFormat>Presentación en pantalla (4:3)</PresentationFormat>
  <Paragraphs>196</Paragraphs>
  <Slides>12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Diseño predeterminado</vt:lpstr>
      <vt:lpstr>Presentación de PowerPoint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  <vt:lpstr>“SUBIMOS AO EVEREST”</vt:lpstr>
    </vt:vector>
  </TitlesOfParts>
  <Company>IFV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MAPEANDO</dc:title>
  <dc:creator>IFV</dc:creator>
  <cp:lastModifiedBy>Fran Tenreiro</cp:lastModifiedBy>
  <cp:revision>83</cp:revision>
  <dcterms:created xsi:type="dcterms:W3CDTF">2016-07-14T15:44:38Z</dcterms:created>
  <dcterms:modified xsi:type="dcterms:W3CDTF">2017-02-06T12:16:11Z</dcterms:modified>
</cp:coreProperties>
</file>