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1.bin" ContentType="application/vnd.openxmlformats-officedocument.oleObject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401" autoAdjust="0"/>
  </p:normalViewPr>
  <p:slideViewPr>
    <p:cSldViewPr snapToGrid="0" snapToObjects="1" showGuides="1">
      <p:cViewPr>
        <p:scale>
          <a:sx n="114" d="100"/>
          <a:sy n="114" d="100"/>
        </p:scale>
        <p:origin x="-1488" y="336"/>
      </p:cViewPr>
      <p:guideLst>
        <p:guide orient="horz" pos="21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50B63-A8EF-7A48-88D3-95CD311B06E5}" type="datetimeFigureOut">
              <a:rPr lang="es-ES" smtClean="0"/>
              <a:t>6/2/17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95A23-C9D2-C048-802E-50D76CC6A39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860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s://tipsderuta.blogspot.com.es/2016/05/rutas-ciclistas.html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https</a:t>
            </a:r>
            <a:r>
              <a:rPr lang="es-ES" dirty="0" smtClean="0"/>
              <a:t>://</a:t>
            </a:r>
            <a:r>
              <a:rPr lang="es-ES" dirty="0" err="1" smtClean="0"/>
              <a:t>www.jamendo.com</a:t>
            </a:r>
            <a:r>
              <a:rPr lang="es-ES" dirty="0" smtClean="0"/>
              <a:t>/</a:t>
            </a:r>
            <a:r>
              <a:rPr lang="es-ES" dirty="0" err="1" smtClean="0"/>
              <a:t>track</a:t>
            </a:r>
            <a:r>
              <a:rPr lang="es-ES" dirty="0" smtClean="0"/>
              <a:t>/957462/</a:t>
            </a:r>
            <a:r>
              <a:rPr lang="es-ES" dirty="0" err="1" smtClean="0"/>
              <a:t>ma</a:t>
            </a:r>
            <a:r>
              <a:rPr lang="es-ES" dirty="0" smtClean="0"/>
              <a:t>-maya-</a:t>
            </a:r>
            <a:r>
              <a:rPr lang="es-ES" dirty="0" err="1" smtClean="0"/>
              <a:t>zu</a:t>
            </a:r>
            <a:r>
              <a:rPr lang="es-ES" dirty="0" smtClean="0"/>
              <a:t>-instrumental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2761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Definición de METROMINUTO:</a:t>
            </a:r>
            <a:r>
              <a:rPr lang="es-ES" baseline="0" dirty="0" smtClean="0"/>
              <a:t>  </a:t>
            </a:r>
            <a:r>
              <a:rPr lang="es-ES" baseline="0" dirty="0" err="1" smtClean="0"/>
              <a:t>https</a:t>
            </a:r>
            <a:r>
              <a:rPr lang="es-ES" baseline="0" dirty="0" smtClean="0"/>
              <a:t>://</a:t>
            </a:r>
            <a:r>
              <a:rPr lang="es-ES" baseline="0" dirty="0" err="1" smtClean="0"/>
              <a:t>gl.wikipedia.org</a:t>
            </a:r>
            <a:r>
              <a:rPr lang="es-ES" baseline="0" dirty="0" smtClean="0"/>
              <a:t>/wiki/</a:t>
            </a:r>
            <a:r>
              <a:rPr lang="es-ES" baseline="0" dirty="0" err="1" smtClean="0"/>
              <a:t>Metrominuto</a:t>
            </a:r>
            <a:endParaRPr lang="es-ES" baseline="0" dirty="0" smtClean="0"/>
          </a:p>
          <a:p>
            <a:r>
              <a:rPr lang="es-ES" dirty="0" smtClean="0"/>
              <a:t>http://</a:t>
            </a:r>
            <a:r>
              <a:rPr lang="es-ES" dirty="0" err="1" smtClean="0"/>
              <a:t>www.ciudadesquecaminan.org</a:t>
            </a:r>
            <a:r>
              <a:rPr lang="es-ES" dirty="0" smtClean="0"/>
              <a:t>/</a:t>
            </a:r>
            <a:r>
              <a:rPr lang="es-ES" dirty="0" err="1" smtClean="0"/>
              <a:t>app</a:t>
            </a:r>
            <a:r>
              <a:rPr lang="es-ES" dirty="0" smtClean="0"/>
              <a:t>/</a:t>
            </a:r>
            <a:r>
              <a:rPr lang="es-ES" dirty="0" err="1" smtClean="0"/>
              <a:t>download</a:t>
            </a:r>
            <a:r>
              <a:rPr lang="es-ES" dirty="0" smtClean="0"/>
              <a:t>/5799938225/</a:t>
            </a:r>
            <a:r>
              <a:rPr lang="es-ES" dirty="0" err="1" smtClean="0"/>
              <a:t>METROMINUTO+PONTEVEDRA.pdf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6886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https</a:t>
            </a:r>
            <a:r>
              <a:rPr lang="es-ES" dirty="0" smtClean="0"/>
              <a:t>://</a:t>
            </a:r>
            <a:r>
              <a:rPr lang="es-ES" dirty="0" err="1" smtClean="0"/>
              <a:t>www.draw.io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6886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Los datos se calcularon en base a las </a:t>
            </a:r>
            <a:r>
              <a:rPr lang="es-E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posiblidades</a:t>
            </a:r>
            <a:r>
              <a:rPr lang="es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medias de una persona de</a:t>
            </a:r>
          </a:p>
          <a:p>
            <a:r>
              <a:rPr lang="es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1,65 m de altura, 65 kg de peso y en buen estado de salud. Se realizaron los</a:t>
            </a:r>
          </a:p>
          <a:p>
            <a:r>
              <a:rPr lang="es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cálculos medios de 90 pasos por minuto, a razón de 1,5 pasos por metro y</a:t>
            </a:r>
          </a:p>
          <a:p>
            <a:r>
              <a:rPr lang="es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160 calorías por hora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6886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smtClean="0"/>
              <a:t>Profe1mats. “TIPS de Ruta: Rutas </a:t>
            </a:r>
            <a:r>
              <a:rPr lang="es-ES" dirty="0" err="1" smtClean="0"/>
              <a:t>Saudables</a:t>
            </a:r>
            <a:r>
              <a:rPr lang="es-ES" dirty="0" smtClean="0"/>
              <a:t>.” TIPS de Ruta, </a:t>
            </a:r>
            <a:r>
              <a:rPr lang="es-ES" dirty="0" err="1" smtClean="0"/>
              <a:t>May</a:t>
            </a:r>
            <a:r>
              <a:rPr lang="es-ES" dirty="0" smtClean="0"/>
              <a:t> 28, 2016. </a:t>
            </a:r>
            <a:r>
              <a:rPr lang="es-ES" dirty="0" smtClean="0">
                <a:hlinkClick r:id="rId3"/>
              </a:rPr>
              <a:t>https://tipsderuta.blogspot.com.es/2016/05/rutas-ciclistas.html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9797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*recordar vincular con el </a:t>
            </a:r>
            <a:r>
              <a:rPr lang="es-ES" dirty="0" err="1" smtClean="0"/>
              <a:t>arquivo</a:t>
            </a:r>
            <a:r>
              <a:rPr lang="es-ES" baseline="0" dirty="0" smtClean="0"/>
              <a:t> de </a:t>
            </a:r>
            <a:r>
              <a:rPr lang="es-ES" baseline="0" dirty="0" err="1" smtClean="0"/>
              <a:t>excel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9797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9797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95A23-C9D2-C048-802E-50D76CC6A394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9797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imágenes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4" Type="http://schemas.openxmlformats.org/officeDocument/2006/relationships/hyperlink" Target="https://gl.wikipedia.org/wiki/Metrominuto" TargetMode="External"/><Relationship Id="rId5" Type="http://schemas.openxmlformats.org/officeDocument/2006/relationships/hyperlink" Target="http://www.ciudadesquecaminan.org/app/download/5799938225/METROMINUTO+PONTEVEDRA.pdf" TargetMode="External"/><Relationship Id="rId6" Type="http://schemas.openxmlformats.org/officeDocument/2006/relationships/image" Target="../media/image8.jpeg"/><Relationship Id="rId7" Type="http://schemas.openxmlformats.org/officeDocument/2006/relationships/hyperlink" Target="http://www.ciudadesquecaminan.org/" TargetMode="External"/><Relationship Id="rId8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4" Type="http://schemas.openxmlformats.org/officeDocument/2006/relationships/image" Target="../media/image6.gif"/><Relationship Id="rId5" Type="http://schemas.openxmlformats.org/officeDocument/2006/relationships/image" Target="../media/image10.jpg"/><Relationship Id="rId6" Type="http://schemas.openxmlformats.org/officeDocument/2006/relationships/hyperlink" Target="https://en.wikipedia.org/w/index.php?curid=43304248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4" Type="http://schemas.openxmlformats.org/officeDocument/2006/relationships/hyperlink" Target="http://www.ciudadesquecaminan.org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hyperlink" Target="https://tipsderuta.blogspot.com.es/2016/05/rutas-ciclistas.html." TargetMode="External"/><Relationship Id="rId5" Type="http://schemas.openxmlformats.org/officeDocument/2006/relationships/image" Target="../media/image12.png"/><Relationship Id="rId6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7.gif"/><Relationship Id="rId5" Type="http://schemas.openxmlformats.org/officeDocument/2006/relationships/oleObject" Target="../embeddings/oleObject1.bin"/><Relationship Id="rId6" Type="http://schemas.openxmlformats.org/officeDocument/2006/relationships/package" Target="../embeddings/Documento_de_Microsoft_Word1.docx"/><Relationship Id="rId7" Type="http://schemas.openxmlformats.org/officeDocument/2006/relationships/image" Target="../media/image16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4" Type="http://schemas.openxmlformats.org/officeDocument/2006/relationships/hyperlink" Target="http://www.searchcreativecommons.org" TargetMode="External"/><Relationship Id="rId5" Type="http://schemas.openxmlformats.org/officeDocument/2006/relationships/hyperlink" Target="http://www.gifsanimados.org" TargetMode="External"/><Relationship Id="rId6" Type="http://schemas.openxmlformats.org/officeDocument/2006/relationships/hyperlink" Target="http://www.gifanimado.com" TargetMode="External"/><Relationship Id="rId7" Type="http://schemas.openxmlformats.org/officeDocument/2006/relationships/hyperlink" Target="https://tipsderuta.blogspot.com.es/2016/05/rutas-ciclistas.html" TargetMode="External"/><Relationship Id="rId8" Type="http://schemas.openxmlformats.org/officeDocument/2006/relationships/hyperlink" Target="https://gl.wikipedia.org/w/index.php?title=Metrominuto&amp;oldid=3953128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METRO MINUTO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CUANTIFICAMOS OS NOSOS DESPRAZAMENTOS A PÉ</a:t>
            </a:r>
            <a:endParaRPr lang="es-ES" dirty="0"/>
          </a:p>
        </p:txBody>
      </p:sp>
      <p:sp>
        <p:nvSpPr>
          <p:cNvPr id="4" name="Rectángulo redondeado 3"/>
          <p:cNvSpPr/>
          <p:nvPr/>
        </p:nvSpPr>
        <p:spPr>
          <a:xfrm>
            <a:off x="856362" y="1565415"/>
            <a:ext cx="1475853" cy="152177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M3</a:t>
            </a:r>
            <a:endParaRPr lang="es-ES" sz="2000" dirty="0">
              <a:latin typeface="Arial"/>
              <a:cs typeface="Arial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538" y="3180852"/>
            <a:ext cx="1035735" cy="1028925"/>
          </a:xfrm>
          <a:prstGeom prst="rect">
            <a:avLst/>
          </a:prstGeom>
          <a:ln cap="rnd">
            <a:solidFill>
              <a:schemeClr val="bg1"/>
            </a:solidFill>
          </a:ln>
        </p:spPr>
      </p:pic>
      <p:pic>
        <p:nvPicPr>
          <p:cNvPr id="7" name="Imagen 6" descr="andando-y-caminando-imagen-animada-003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265" y="299033"/>
            <a:ext cx="1009649" cy="122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59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939372" y="94617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7" name="Imagen 6" descr="andando-y-caminando-imagen-animada-00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45" y="463949"/>
            <a:ext cx="976392" cy="58583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949580" y="1544659"/>
            <a:ext cx="6212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dirty="0" smtClean="0">
                <a:solidFill>
                  <a:srgbClr val="FFFFFF"/>
                </a:solidFill>
              </a:rPr>
              <a:t>¿SABEDES QUÉ É O PLANO </a:t>
            </a:r>
            <a:r>
              <a:rPr lang="gl-ES" b="1" dirty="0" smtClean="0">
                <a:solidFill>
                  <a:srgbClr val="FFFFFF"/>
                </a:solidFill>
              </a:rPr>
              <a:t>METROMINUTO</a:t>
            </a:r>
            <a:r>
              <a:rPr lang="gl-ES" dirty="0" smtClean="0">
                <a:solidFill>
                  <a:srgbClr val="FFFFFF"/>
                </a:solidFill>
              </a:rPr>
              <a:t>?</a:t>
            </a:r>
            <a:endParaRPr lang="gl-ES" dirty="0">
              <a:solidFill>
                <a:srgbClr val="FFFFFF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949580" y="2039918"/>
            <a:ext cx="5811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mtClean="0">
                <a:solidFill>
                  <a:srgbClr val="FFFFFF"/>
                </a:solidFill>
              </a:rPr>
              <a:t>ESTES TIPO DE PLANOS TAMÉN SE CHAMAN M3 (metro-minute-map)</a:t>
            </a:r>
            <a:endParaRPr lang="gl-ES">
              <a:solidFill>
                <a:srgbClr val="FFFFFF"/>
              </a:solidFill>
            </a:endParaRPr>
          </a:p>
        </p:txBody>
      </p:sp>
      <p:sp>
        <p:nvSpPr>
          <p:cNvPr id="11" name="Rectángulo redondeado 10">
            <a:hlinkClick r:id="rId4"/>
          </p:cNvPr>
          <p:cNvSpPr/>
          <p:nvPr/>
        </p:nvSpPr>
        <p:spPr>
          <a:xfrm>
            <a:off x="7630965" y="1459011"/>
            <a:ext cx="892376" cy="90995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M3</a:t>
            </a:r>
            <a:endParaRPr lang="gl-ES" sz="2000" dirty="0">
              <a:latin typeface="Arial"/>
              <a:cs typeface="Arial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949580" y="2799857"/>
            <a:ext cx="5159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gl-ES" sz="1600" dirty="0" smtClean="0">
                <a:solidFill>
                  <a:srgbClr val="FFFFFF"/>
                </a:solidFill>
              </a:rPr>
              <a:t>En Galicia, a cidade de </a:t>
            </a:r>
            <a:r>
              <a:rPr lang="gl-ES" sz="1600" b="1" dirty="0" smtClean="0">
                <a:solidFill>
                  <a:schemeClr val="accent1"/>
                </a:solidFill>
              </a:rPr>
              <a:t>Pontevedra</a:t>
            </a:r>
            <a:r>
              <a:rPr lang="gl-ES" sz="1600" dirty="0" smtClean="0">
                <a:solidFill>
                  <a:schemeClr val="accent1"/>
                </a:solidFill>
              </a:rPr>
              <a:t> </a:t>
            </a:r>
            <a:r>
              <a:rPr lang="gl-ES" sz="1600" dirty="0" smtClean="0">
                <a:solidFill>
                  <a:srgbClr val="FFFFFF"/>
                </a:solidFill>
              </a:rPr>
              <a:t>é pioneira no desenrolo do metrominuto, apostando por unha cidade para os peóns, e recibindo moitos premios por elo.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7161894" y="2368970"/>
            <a:ext cx="18304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gl-ES" sz="1100" dirty="0" smtClean="0">
                <a:solidFill>
                  <a:srgbClr val="FFFFFF"/>
                </a:solidFill>
              </a:rPr>
              <a:t>*Averigua máis premendo no logo</a:t>
            </a:r>
            <a:endParaRPr lang="gl-ES" sz="1200" dirty="0">
              <a:solidFill>
                <a:srgbClr val="FFFFFF"/>
              </a:solidFill>
            </a:endParaRPr>
          </a:p>
        </p:txBody>
      </p:sp>
      <p:pic>
        <p:nvPicPr>
          <p:cNvPr id="14" name="Imagen 13" descr="METROMINUTO PONTEVEDRA.pdf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290" y="2967334"/>
            <a:ext cx="2407747" cy="3377653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949580" y="4165101"/>
            <a:ext cx="515976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gl-ES" sz="1600" dirty="0" smtClean="0">
                <a:solidFill>
                  <a:srgbClr val="073779"/>
                </a:solidFill>
              </a:rPr>
              <a:t>Pontevedra</a:t>
            </a:r>
            <a:r>
              <a:rPr lang="gl-ES" sz="1600" dirty="0" smtClean="0">
                <a:solidFill>
                  <a:srgbClr val="FFFFFF"/>
                </a:solidFill>
              </a:rPr>
              <a:t> forma parte dunha rede de cidades que apostan pola movilidade sostible.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1515536" y="5724294"/>
            <a:ext cx="4369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hlinkClick r:id="rId7"/>
              </a:rPr>
              <a:t>http://www.ciudadesquecaminan.org</a:t>
            </a:r>
            <a:r>
              <a:rPr lang="es-ES" dirty="0" smtClean="0">
                <a:hlinkClick r:id="rId7"/>
              </a:rPr>
              <a:t>/</a:t>
            </a:r>
            <a:endParaRPr lang="es-ES" dirty="0" smtClean="0"/>
          </a:p>
          <a:p>
            <a:endParaRPr lang="es-ES" dirty="0" smtClean="0"/>
          </a:p>
        </p:txBody>
      </p:sp>
      <p:pic>
        <p:nvPicPr>
          <p:cNvPr id="18" name="Imagen 17" descr="Ciudades que camina_logo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2" r="38067"/>
          <a:stretch/>
        </p:blipFill>
        <p:spPr>
          <a:xfrm>
            <a:off x="2271017" y="4850534"/>
            <a:ext cx="2528401" cy="873760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1101980" y="6177297"/>
            <a:ext cx="515976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gl-ES" sz="1600" dirty="0" smtClean="0">
                <a:solidFill>
                  <a:srgbClr val="073779"/>
                </a:solidFill>
                <a:latin typeface="Lucida Grande"/>
                <a:ea typeface="Lucida Grande"/>
                <a:cs typeface="Lucida Grande"/>
              </a:rPr>
              <a:t>⏏</a:t>
            </a:r>
            <a:r>
              <a:rPr lang="gl-ES" sz="1600" dirty="0">
                <a:solidFill>
                  <a:srgbClr val="073779"/>
                </a:solidFill>
              </a:rPr>
              <a:t> </a:t>
            </a:r>
            <a:r>
              <a:rPr lang="gl-ES" sz="1600" dirty="0" smtClean="0">
                <a:solidFill>
                  <a:srgbClr val="073779"/>
                </a:solidFill>
              </a:rPr>
              <a:t>Averiguade que outras localidades de Galicia xa teñen o seu metrominuto.</a:t>
            </a:r>
            <a:endParaRPr lang="gl-ES" sz="1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624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939372" y="94617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7" name="Imagen 6" descr="andando-y-caminando-imagen-animada-00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45" y="463949"/>
            <a:ext cx="976392" cy="58583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571544" y="1456193"/>
            <a:ext cx="621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dirty="0" smtClean="0">
                <a:solidFill>
                  <a:srgbClr val="FFFFFF"/>
                </a:solidFill>
              </a:rPr>
              <a:t>Estes planos diagramáticos baséanse no deseño orixinal dos planos do metro das grandes cidades.</a:t>
            </a:r>
            <a:endParaRPr lang="gl-ES" dirty="0">
              <a:solidFill>
                <a:srgbClr val="FFFFFF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16018" y="2182688"/>
            <a:ext cx="5811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>
                <a:solidFill>
                  <a:srgbClr val="FFFFFF"/>
                </a:solidFill>
              </a:rPr>
              <a:t>Tamén</a:t>
            </a:r>
            <a:r>
              <a:rPr lang="es-ES_tradnl" dirty="0" smtClean="0">
                <a:solidFill>
                  <a:srgbClr val="FFFFFF"/>
                </a:solidFill>
              </a:rPr>
              <a:t> se </a:t>
            </a:r>
            <a:r>
              <a:rPr lang="es-ES_tradnl" dirty="0" err="1" smtClean="0">
                <a:solidFill>
                  <a:srgbClr val="FFFFFF"/>
                </a:solidFill>
              </a:rPr>
              <a:t>lles</a:t>
            </a:r>
            <a:r>
              <a:rPr lang="es-ES_tradnl" dirty="0" smtClean="0">
                <a:solidFill>
                  <a:srgbClr val="FFFFFF"/>
                </a:solidFill>
              </a:rPr>
              <a:t> chama os mapas de BECK. </a:t>
            </a:r>
          </a:p>
          <a:p>
            <a:r>
              <a:rPr lang="es-ES_tradnl" dirty="0" smtClean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⏏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Averiguade</a:t>
            </a:r>
            <a:r>
              <a:rPr lang="es-ES_tradnl" dirty="0" smtClean="0">
                <a:solidFill>
                  <a:srgbClr val="FFFFFF"/>
                </a:solidFill>
              </a:rPr>
              <a:t> porqué.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769965" y="3266114"/>
            <a:ext cx="5476671" cy="156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gl-ES" sz="1600" dirty="0" smtClean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⏏</a:t>
            </a:r>
            <a:r>
              <a:rPr lang="gl-ES" sz="1600" dirty="0" smtClean="0">
                <a:solidFill>
                  <a:srgbClr val="FFFFFF"/>
                </a:solidFill>
              </a:rPr>
              <a:t>A nosa tarefa principal nesta actividade vai ser deseñar o noso propio metrominuto, </a:t>
            </a:r>
            <a:r>
              <a:rPr lang="gl-ES" sz="1600" u="sng" dirty="0" smtClean="0">
                <a:solidFill>
                  <a:srgbClr val="FFFFFF"/>
                </a:solidFill>
              </a:rPr>
              <a:t>cuantificando</a:t>
            </a:r>
            <a:r>
              <a:rPr lang="gl-ES" sz="1600" dirty="0" smtClean="0">
                <a:solidFill>
                  <a:srgbClr val="FFFFFF"/>
                </a:solidFill>
              </a:rPr>
              <a:t> as </a:t>
            </a:r>
            <a:r>
              <a:rPr lang="gl-ES" sz="1600" dirty="0" smtClean="0">
                <a:solidFill>
                  <a:schemeClr val="accent1"/>
                </a:solidFill>
              </a:rPr>
              <a:t>distancias</a:t>
            </a:r>
            <a:r>
              <a:rPr lang="gl-ES" sz="1600" dirty="0" smtClean="0">
                <a:solidFill>
                  <a:srgbClr val="FFFFFF"/>
                </a:solidFill>
              </a:rPr>
              <a:t> entre os puntos de referencia que teremos que resaltar, indicando tamén os </a:t>
            </a:r>
            <a:r>
              <a:rPr lang="gl-ES" sz="1600" dirty="0" smtClean="0">
                <a:solidFill>
                  <a:srgbClr val="073779"/>
                </a:solidFill>
              </a:rPr>
              <a:t>tempos</a:t>
            </a:r>
            <a:r>
              <a:rPr lang="gl-ES" sz="1600" dirty="0" smtClean="0">
                <a:solidFill>
                  <a:srgbClr val="FFFFFF"/>
                </a:solidFill>
              </a:rPr>
              <a:t> de cada desprazamento e as </a:t>
            </a:r>
            <a:r>
              <a:rPr lang="gl-ES" sz="1600" dirty="0" smtClean="0">
                <a:solidFill>
                  <a:srgbClr val="073779"/>
                </a:solidFill>
              </a:rPr>
              <a:t>calorías</a:t>
            </a:r>
            <a:r>
              <a:rPr lang="gl-ES" sz="1600" dirty="0" smtClean="0">
                <a:solidFill>
                  <a:srgbClr val="FFFFFF"/>
                </a:solidFill>
              </a:rPr>
              <a:t> empregadas no mesmo.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853567" y="5321088"/>
            <a:ext cx="5159768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gl-ES" sz="1600" dirty="0" smtClean="0">
                <a:solidFill>
                  <a:schemeClr val="bg1"/>
                </a:solidFill>
              </a:rPr>
              <a:t>Podedes empregar varios programas grátis para debuxalo, coma </a:t>
            </a:r>
            <a:r>
              <a:rPr lang="gl-ES" sz="1600" dirty="0" smtClean="0">
                <a:solidFill>
                  <a:schemeClr val="accent1"/>
                </a:solidFill>
              </a:rPr>
              <a:t>GEOGEBRA</a:t>
            </a:r>
            <a:r>
              <a:rPr lang="gl-ES" sz="1600" dirty="0" smtClean="0">
                <a:solidFill>
                  <a:schemeClr val="bg1"/>
                </a:solidFill>
              </a:rPr>
              <a:t>, </a:t>
            </a:r>
            <a:r>
              <a:rPr lang="gl-ES" sz="1600" dirty="0" smtClean="0">
                <a:solidFill>
                  <a:srgbClr val="073779"/>
                </a:solidFill>
              </a:rPr>
              <a:t>DRAW.IO</a:t>
            </a:r>
            <a:r>
              <a:rPr lang="gl-ES" sz="1600" dirty="0" smtClean="0">
                <a:solidFill>
                  <a:schemeClr val="bg1"/>
                </a:solidFill>
              </a:rPr>
              <a:t> ou  </a:t>
            </a:r>
            <a:r>
              <a:rPr lang="gl-ES" sz="1600" dirty="0" smtClean="0">
                <a:solidFill>
                  <a:srgbClr val="073779"/>
                </a:solidFill>
              </a:rPr>
              <a:t>GOOGLE DRAWINGS o </a:t>
            </a:r>
            <a:r>
              <a:rPr lang="es-ES" sz="1600" dirty="0" smtClean="0">
                <a:solidFill>
                  <a:schemeClr val="accent1"/>
                </a:solidFill>
              </a:rPr>
              <a:t>EDRAW MAX.</a:t>
            </a:r>
            <a:endParaRPr lang="gl-ES" sz="1600" dirty="0">
              <a:solidFill>
                <a:schemeClr val="accent1"/>
              </a:solidFill>
            </a:endParaRPr>
          </a:p>
        </p:txBody>
      </p:sp>
      <p:pic>
        <p:nvPicPr>
          <p:cNvPr id="17" name="Imagen 16" descr="andando-y-caminando-imagen-animada-003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099" y="3875860"/>
            <a:ext cx="1564347" cy="1895020"/>
          </a:xfrm>
          <a:prstGeom prst="rect">
            <a:avLst/>
          </a:prstGeom>
        </p:spPr>
      </p:pic>
      <p:pic>
        <p:nvPicPr>
          <p:cNvPr id="2" name="Imagen 1" descr="Beck_Map_193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636" y="1094124"/>
            <a:ext cx="2814343" cy="197004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246637" y="3016467"/>
            <a:ext cx="28973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>
                <a:solidFill>
                  <a:schemeClr val="bg1"/>
                </a:solidFill>
              </a:rPr>
              <a:t>Mapa de Beck do metro de Londres</a:t>
            </a:r>
          </a:p>
          <a:p>
            <a:r>
              <a:rPr lang="es-ES" sz="800" dirty="0" smtClean="0">
                <a:solidFill>
                  <a:schemeClr val="bg1"/>
                </a:solidFill>
                <a:hlinkClick r:id="rId6"/>
              </a:rPr>
              <a:t>https</a:t>
            </a:r>
            <a:r>
              <a:rPr lang="es-ES" sz="800" dirty="0">
                <a:solidFill>
                  <a:schemeClr val="bg1"/>
                </a:solidFill>
                <a:hlinkClick r:id="rId6"/>
              </a:rPr>
              <a:t>://en.wikipedia.org/w/index.php?curid=</a:t>
            </a:r>
            <a:r>
              <a:rPr lang="es-ES" sz="800" dirty="0" smtClean="0">
                <a:solidFill>
                  <a:schemeClr val="bg1"/>
                </a:solidFill>
                <a:hlinkClick r:id="rId6"/>
              </a:rPr>
              <a:t>43304248</a:t>
            </a:r>
            <a:endParaRPr lang="es-ES" sz="800" dirty="0" smtClean="0">
              <a:solidFill>
                <a:schemeClr val="bg1"/>
              </a:solidFill>
            </a:endParaRPr>
          </a:p>
          <a:p>
            <a:endParaRPr lang="es-ES" sz="800" dirty="0" smtClean="0">
              <a:solidFill>
                <a:schemeClr val="bg1"/>
              </a:solidFill>
            </a:endParaRPr>
          </a:p>
          <a:p>
            <a:endParaRPr lang="es-E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42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939372" y="94617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7" name="Imagen 6" descr="andando-y-caminando-imagen-animada-00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45" y="463949"/>
            <a:ext cx="976392" cy="58583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949580" y="1049784"/>
            <a:ext cx="6212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dirty="0" smtClean="0">
                <a:solidFill>
                  <a:srgbClr val="FFFFFF"/>
                </a:solidFill>
              </a:rPr>
              <a:t>PASOS PARA CONSTRUIR O METROMINUTO</a:t>
            </a:r>
            <a:endParaRPr lang="gl-ES" dirty="0">
              <a:solidFill>
                <a:srgbClr val="FFFFFF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058677" y="1419116"/>
            <a:ext cx="7085324" cy="499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gl-ES" sz="1400" u="sng" dirty="0" smtClean="0">
                <a:solidFill>
                  <a:schemeClr val="accent1"/>
                </a:solidFill>
              </a:rPr>
              <a:t>Seleccionar</a:t>
            </a:r>
            <a:r>
              <a:rPr lang="gl-ES" sz="1400" dirty="0" smtClean="0">
                <a:solidFill>
                  <a:schemeClr val="accent1"/>
                </a:solidFill>
              </a:rPr>
              <a:t> </a:t>
            </a:r>
            <a:r>
              <a:rPr lang="gl-ES" sz="1400" dirty="0" smtClean="0">
                <a:solidFill>
                  <a:srgbClr val="FFFFFF"/>
                </a:solidFill>
              </a:rPr>
              <a:t>varios </a:t>
            </a:r>
            <a:r>
              <a:rPr lang="gl-ES" sz="1400" u="sng" dirty="0" smtClean="0">
                <a:solidFill>
                  <a:srgbClr val="073779"/>
                </a:solidFill>
              </a:rPr>
              <a:t>puntos de interés importantes</a:t>
            </a:r>
            <a:r>
              <a:rPr lang="gl-ES" sz="1400" dirty="0" smtClean="0">
                <a:solidFill>
                  <a:srgbClr val="FFFFFF"/>
                </a:solidFill>
              </a:rPr>
              <a:t> (plazas, parques, centros educativos, etc., cunha distancia apreciable (non moi próximos entre sí).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Seleccionar un </a:t>
            </a:r>
            <a:r>
              <a:rPr lang="gl-ES" sz="1400" u="sng" dirty="0" smtClean="0">
                <a:solidFill>
                  <a:srgbClr val="073779"/>
                </a:solidFill>
              </a:rPr>
              <a:t>itinerario de conexión peonil </a:t>
            </a:r>
            <a:r>
              <a:rPr lang="gl-ES" sz="1400" dirty="0" smtClean="0">
                <a:solidFill>
                  <a:srgbClr val="FFFFFF"/>
                </a:solidFill>
              </a:rPr>
              <a:t>entre eles, que sexa o máis recto e seguro. 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Decidir o </a:t>
            </a:r>
            <a:r>
              <a:rPr lang="gl-ES" sz="1400" u="sng" dirty="0" smtClean="0">
                <a:solidFill>
                  <a:srgbClr val="073779"/>
                </a:solidFill>
              </a:rPr>
              <a:t>modelo de plano </a:t>
            </a:r>
            <a:r>
              <a:rPr lang="gl-ES" sz="1400" dirty="0" smtClean="0">
                <a:solidFill>
                  <a:srgbClr val="FFFFFF"/>
                </a:solidFill>
              </a:rPr>
              <a:t>(na web </a:t>
            </a:r>
            <a:r>
              <a:rPr lang="gl-ES" sz="1400" dirty="0" smtClean="0">
                <a:solidFill>
                  <a:srgbClr val="FFFFFF"/>
                </a:solidFill>
                <a:hlinkClick r:id="rId4"/>
              </a:rPr>
              <a:t>www.ciudadesquecaminan.org</a:t>
            </a:r>
            <a:r>
              <a:rPr lang="gl-ES" sz="1400" dirty="0" smtClean="0">
                <a:solidFill>
                  <a:srgbClr val="FFFFFF"/>
                </a:solidFill>
              </a:rPr>
              <a:t> podedes ver varios modelos por cidades) e sinais para cada punto de referencia.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Escoller </a:t>
            </a:r>
            <a:r>
              <a:rPr lang="gl-ES" sz="1400" dirty="0" smtClean="0">
                <a:solidFill>
                  <a:srgbClr val="073779"/>
                </a:solidFill>
              </a:rPr>
              <a:t>un </a:t>
            </a:r>
            <a:r>
              <a:rPr lang="gl-ES" sz="1400" u="sng" dirty="0" smtClean="0">
                <a:solidFill>
                  <a:srgbClr val="073779"/>
                </a:solidFill>
              </a:rPr>
              <a:t>punto central de referencia </a:t>
            </a:r>
            <a:r>
              <a:rPr lang="gl-ES" sz="1400" dirty="0" smtClean="0">
                <a:solidFill>
                  <a:srgbClr val="FFFFFF"/>
                </a:solidFill>
              </a:rPr>
              <a:t>que facilite o emprego do plano, destacando tamén </a:t>
            </a:r>
            <a:r>
              <a:rPr lang="gl-ES" sz="1400" u="sng" dirty="0" smtClean="0">
                <a:solidFill>
                  <a:srgbClr val="073779"/>
                </a:solidFill>
              </a:rPr>
              <a:t>puntos periféricos de referencia e interconexión</a:t>
            </a:r>
            <a:r>
              <a:rPr lang="gl-ES" sz="1400" dirty="0" smtClean="0">
                <a:solidFill>
                  <a:srgbClr val="FFFFFF"/>
                </a:solidFill>
              </a:rPr>
              <a:t>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Deseñar </a:t>
            </a:r>
            <a:r>
              <a:rPr lang="gl-ES" sz="1400" u="sng" dirty="0" smtClean="0">
                <a:solidFill>
                  <a:srgbClr val="073779"/>
                </a:solidFill>
              </a:rPr>
              <a:t>rutas non superiores a 2km </a:t>
            </a:r>
            <a:r>
              <a:rPr lang="gl-ES" sz="1400" dirty="0" smtClean="0">
                <a:solidFill>
                  <a:srgbClr val="FFFFFF"/>
                </a:solidFill>
              </a:rPr>
              <a:t>sen ter intercalado ningún punto de referencia intermedio.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Realizar a </a:t>
            </a:r>
            <a:r>
              <a:rPr lang="gl-ES" sz="1400" u="sng" dirty="0" smtClean="0">
                <a:solidFill>
                  <a:srgbClr val="073779"/>
                </a:solidFill>
              </a:rPr>
              <a:t>medición das distancias </a:t>
            </a:r>
            <a:r>
              <a:rPr lang="gl-ES" sz="1400" dirty="0" smtClean="0">
                <a:solidFill>
                  <a:srgbClr val="FFFFFF"/>
                </a:solidFill>
              </a:rPr>
              <a:t>(podedes empregar GOOGLE MAPS ou GOOGLE EATH) redondeando de 10m en 10m.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u="sng" dirty="0" smtClean="0">
                <a:solidFill>
                  <a:srgbClr val="073779"/>
                </a:solidFill>
              </a:rPr>
              <a:t>Debuxar</a:t>
            </a:r>
            <a:r>
              <a:rPr lang="gl-ES" sz="1400" dirty="0" smtClean="0">
                <a:solidFill>
                  <a:srgbClr val="073779"/>
                </a:solidFill>
              </a:rPr>
              <a:t> </a:t>
            </a:r>
            <a:r>
              <a:rPr lang="gl-ES" sz="1400" dirty="0" smtClean="0">
                <a:solidFill>
                  <a:srgbClr val="FFFFFF"/>
                </a:solidFill>
              </a:rPr>
              <a:t>manualmente nun </a:t>
            </a:r>
            <a:r>
              <a:rPr lang="gl-ES" sz="1400" u="sng" dirty="0" smtClean="0">
                <a:solidFill>
                  <a:srgbClr val="073779"/>
                </a:solidFill>
              </a:rPr>
              <a:t>plano físico </a:t>
            </a:r>
            <a:r>
              <a:rPr lang="gl-ES" sz="1400" dirty="0" smtClean="0">
                <a:solidFill>
                  <a:srgbClr val="FFFFFF"/>
                </a:solidFill>
              </a:rPr>
              <a:t>da vosa localidade as anotacións anteriores.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Calcular os </a:t>
            </a:r>
            <a:r>
              <a:rPr lang="gl-ES" sz="1400" u="sng" dirty="0" smtClean="0">
                <a:solidFill>
                  <a:srgbClr val="073779"/>
                </a:solidFill>
              </a:rPr>
              <a:t>tempos dos desprazamentos </a:t>
            </a:r>
            <a:r>
              <a:rPr lang="gl-ES" sz="1400" dirty="0" smtClean="0">
                <a:solidFill>
                  <a:srgbClr val="FFFFFF"/>
                </a:solidFill>
              </a:rPr>
              <a:t>tendo como referencia unha velocidade de </a:t>
            </a:r>
            <a:r>
              <a:rPr lang="gl-ES" sz="1400" u="sng" dirty="0" smtClean="0">
                <a:solidFill>
                  <a:srgbClr val="073779"/>
                </a:solidFill>
              </a:rPr>
              <a:t>5km/h</a:t>
            </a:r>
            <a:r>
              <a:rPr lang="gl-ES" sz="1400" dirty="0" smtClean="0">
                <a:solidFill>
                  <a:srgbClr val="FFFFFF"/>
                </a:solidFill>
              </a:rPr>
              <a:t>, o </a:t>
            </a:r>
            <a:r>
              <a:rPr lang="gl-ES" sz="1400" u="sng" dirty="0" smtClean="0">
                <a:solidFill>
                  <a:srgbClr val="073779"/>
                </a:solidFill>
              </a:rPr>
              <a:t>número de pasos </a:t>
            </a:r>
            <a:r>
              <a:rPr lang="gl-ES" sz="1400" dirty="0" smtClean="0">
                <a:solidFill>
                  <a:srgbClr val="FFFFFF"/>
                </a:solidFill>
              </a:rPr>
              <a:t>(90 pasos por minuto – 1,5 pasos por metro) e o </a:t>
            </a:r>
            <a:r>
              <a:rPr lang="gl-ES" sz="1400" u="sng" dirty="0" smtClean="0">
                <a:solidFill>
                  <a:srgbClr val="073779"/>
                </a:solidFill>
              </a:rPr>
              <a:t>gasto calórico </a:t>
            </a:r>
            <a:r>
              <a:rPr lang="gl-ES" sz="1400" dirty="0" smtClean="0">
                <a:solidFill>
                  <a:srgbClr val="FFFFFF"/>
                </a:solidFill>
              </a:rPr>
              <a:t>(160 calorías/hora).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gl-ES" sz="1400" dirty="0" smtClean="0">
                <a:solidFill>
                  <a:srgbClr val="FFFFFF"/>
                </a:solidFill>
              </a:rPr>
              <a:t>Escoller o </a:t>
            </a:r>
            <a:r>
              <a:rPr lang="gl-ES" sz="1400" u="sng" dirty="0" smtClean="0">
                <a:solidFill>
                  <a:srgbClr val="073779"/>
                </a:solidFill>
              </a:rPr>
              <a:t>software</a:t>
            </a:r>
            <a:r>
              <a:rPr lang="gl-ES" sz="1400" dirty="0" smtClean="0">
                <a:solidFill>
                  <a:srgbClr val="073779"/>
                </a:solidFill>
              </a:rPr>
              <a:t> </a:t>
            </a:r>
            <a:r>
              <a:rPr lang="gl-ES" sz="1400" dirty="0" smtClean="0">
                <a:solidFill>
                  <a:srgbClr val="FFFFFF"/>
                </a:solidFill>
              </a:rPr>
              <a:t>preferido dos recomendados e </a:t>
            </a:r>
            <a:r>
              <a:rPr lang="gl-ES" sz="1400" u="sng" dirty="0" smtClean="0">
                <a:solidFill>
                  <a:srgbClr val="073779"/>
                </a:solidFill>
              </a:rPr>
              <a:t>debuxar</a:t>
            </a:r>
            <a:r>
              <a:rPr lang="gl-ES" sz="1400" dirty="0" smtClean="0">
                <a:solidFill>
                  <a:srgbClr val="FFFFFF"/>
                </a:solidFill>
              </a:rPr>
              <a:t> o plano definitivo (podedes facelo tamén manualmente).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78000"/>
            <a:ext cx="2058675" cy="291041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81435" y="4804833"/>
            <a:ext cx="1666926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dirty="0" smtClean="0">
                <a:solidFill>
                  <a:schemeClr val="bg1"/>
                </a:solidFill>
              </a:rPr>
              <a:t>*</a:t>
            </a:r>
            <a:r>
              <a:rPr lang="es-ES" sz="1000" dirty="0" err="1" smtClean="0">
                <a:solidFill>
                  <a:schemeClr val="bg1"/>
                </a:solidFill>
              </a:rPr>
              <a:t>Premede</a:t>
            </a:r>
            <a:r>
              <a:rPr lang="es-ES" sz="1000" dirty="0" smtClean="0">
                <a:solidFill>
                  <a:schemeClr val="bg1"/>
                </a:solidFill>
              </a:rPr>
              <a:t> </a:t>
            </a:r>
            <a:r>
              <a:rPr lang="es-ES" sz="1000" dirty="0" err="1" smtClean="0">
                <a:solidFill>
                  <a:schemeClr val="bg1"/>
                </a:solidFill>
              </a:rPr>
              <a:t>na</a:t>
            </a:r>
            <a:r>
              <a:rPr lang="es-ES" sz="1000" dirty="0" smtClean="0">
                <a:solidFill>
                  <a:schemeClr val="bg1"/>
                </a:solidFill>
              </a:rPr>
              <a:t> </a:t>
            </a:r>
            <a:r>
              <a:rPr lang="es-ES" sz="1000" dirty="0" err="1" smtClean="0">
                <a:solidFill>
                  <a:schemeClr val="bg1"/>
                </a:solidFill>
              </a:rPr>
              <a:t>imaxe</a:t>
            </a:r>
            <a:r>
              <a:rPr lang="es-ES" sz="1000" dirty="0" smtClean="0">
                <a:solidFill>
                  <a:schemeClr val="bg1"/>
                </a:solidFill>
              </a:rPr>
              <a:t> para saber </a:t>
            </a:r>
            <a:r>
              <a:rPr lang="es-ES" sz="1000" dirty="0" err="1" smtClean="0">
                <a:solidFill>
                  <a:schemeClr val="bg1"/>
                </a:solidFill>
              </a:rPr>
              <a:t>máis</a:t>
            </a:r>
            <a:r>
              <a:rPr lang="es-ES" sz="1000" dirty="0" smtClean="0">
                <a:solidFill>
                  <a:schemeClr val="bg1"/>
                </a:solidFill>
              </a:rPr>
              <a:t> acerca de cómo </a:t>
            </a:r>
            <a:r>
              <a:rPr lang="es-ES" sz="1000" dirty="0" err="1" smtClean="0">
                <a:solidFill>
                  <a:schemeClr val="bg1"/>
                </a:solidFill>
              </a:rPr>
              <a:t>facer</a:t>
            </a:r>
            <a:r>
              <a:rPr lang="es-ES" sz="1000" dirty="0" smtClean="0">
                <a:solidFill>
                  <a:schemeClr val="bg1"/>
                </a:solidFill>
              </a:rPr>
              <a:t> o </a:t>
            </a:r>
            <a:r>
              <a:rPr lang="es-ES" sz="1000" dirty="0" err="1" smtClean="0">
                <a:solidFill>
                  <a:schemeClr val="bg1"/>
                </a:solidFill>
              </a:rPr>
              <a:t>voso</a:t>
            </a:r>
            <a:r>
              <a:rPr lang="es-ES" sz="1000" dirty="0" smtClean="0">
                <a:solidFill>
                  <a:schemeClr val="bg1"/>
                </a:solidFill>
              </a:rPr>
              <a:t> propio </a:t>
            </a:r>
            <a:r>
              <a:rPr lang="es-ES" sz="1000" dirty="0" err="1" smtClean="0">
                <a:solidFill>
                  <a:schemeClr val="bg1"/>
                </a:solidFill>
              </a:rPr>
              <a:t>metrominuto</a:t>
            </a:r>
            <a:endParaRPr lang="es-E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95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andando-y-caminando-imagen-animada-00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02" y="1967131"/>
            <a:ext cx="708430" cy="85817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14400" y="1391920"/>
            <a:ext cx="7445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l-ES" dirty="0" smtClean="0">
                <a:solidFill>
                  <a:schemeClr val="bg1"/>
                </a:solidFill>
              </a:rPr>
              <a:t>* Eiquí vos deixo un exemplo premiado desenvolvido por alumnos</a:t>
            </a:r>
          </a:p>
          <a:p>
            <a:r>
              <a:rPr lang="gl-ES" dirty="0" smtClean="0">
                <a:solidFill>
                  <a:schemeClr val="bg1"/>
                </a:solidFill>
              </a:rPr>
              <a:t> </a:t>
            </a:r>
            <a:r>
              <a:rPr lang="gl-ES" sz="1200" dirty="0" smtClean="0">
                <a:solidFill>
                  <a:schemeClr val="bg1"/>
                </a:solidFill>
              </a:rPr>
              <a:t>(premede no mapa para acceder á súa web) </a:t>
            </a:r>
            <a:endParaRPr lang="gl-ES" sz="1200" dirty="0">
              <a:solidFill>
                <a:schemeClr val="bg1"/>
              </a:solidFill>
            </a:endParaRPr>
          </a:p>
        </p:txBody>
      </p:sp>
      <p:pic>
        <p:nvPicPr>
          <p:cNvPr id="5" name="Imagen 4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440" y="2038251"/>
            <a:ext cx="6625559" cy="4682770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6939372" y="94617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13" name="Imagen 12" descr="andando-y-caminando-imagen-animada-0002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45" y="463949"/>
            <a:ext cx="976392" cy="5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70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50767" y="1376589"/>
            <a:ext cx="8242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dirty="0" smtClean="0">
                <a:solidFill>
                  <a:schemeClr val="bg1"/>
                </a:solidFill>
              </a:rPr>
              <a:t>Podedes empregar unha táboa de excel para anotar os datos que precisedes coma </a:t>
            </a:r>
            <a:r>
              <a:rPr lang="gl-ES" dirty="0" smtClean="0">
                <a:solidFill>
                  <a:srgbClr val="073779"/>
                </a:solidFill>
              </a:rPr>
              <a:t>puntos de referencia</a:t>
            </a:r>
            <a:r>
              <a:rPr lang="gl-ES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40081" y="2013803"/>
            <a:ext cx="8503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gl-ES" sz="1600" dirty="0" smtClean="0">
                <a:solidFill>
                  <a:prstClr val="white"/>
                </a:solidFill>
                <a:latin typeface="Lucida Grande"/>
                <a:ea typeface="Lucida Grande"/>
                <a:cs typeface="Lucida Grande"/>
              </a:rPr>
              <a:t>⏏ </a:t>
            </a:r>
            <a:r>
              <a:rPr lang="gl-ES" sz="1600" dirty="0" smtClean="0">
                <a:solidFill>
                  <a:prstClr val="white"/>
                </a:solidFill>
              </a:rPr>
              <a:t>Eiquí </a:t>
            </a:r>
            <a:r>
              <a:rPr lang="gl-ES" sz="1600" dirty="0">
                <a:solidFill>
                  <a:prstClr val="white"/>
                </a:solidFill>
              </a:rPr>
              <a:t>tedes un </a:t>
            </a:r>
            <a:r>
              <a:rPr lang="gl-ES" sz="1600" dirty="0" smtClean="0">
                <a:solidFill>
                  <a:schemeClr val="accent1"/>
                </a:solidFill>
              </a:rPr>
              <a:t>arquivo </a:t>
            </a:r>
            <a:r>
              <a:rPr lang="gl-ES" sz="1600" dirty="0" smtClean="0">
                <a:solidFill>
                  <a:prstClr val="white"/>
                </a:solidFill>
              </a:rPr>
              <a:t>de folla de cálculo predeseñado </a:t>
            </a:r>
            <a:r>
              <a:rPr lang="gl-ES" sz="1600" dirty="0">
                <a:solidFill>
                  <a:prstClr val="white"/>
                </a:solidFill>
              </a:rPr>
              <a:t>no que vos podedes </a:t>
            </a:r>
            <a:r>
              <a:rPr lang="gl-ES" sz="1600" dirty="0" smtClean="0">
                <a:solidFill>
                  <a:prstClr val="white"/>
                </a:solidFill>
              </a:rPr>
              <a:t>basear. </a:t>
            </a:r>
            <a:r>
              <a:rPr lang="gl-ES" sz="1600" dirty="0">
                <a:solidFill>
                  <a:prstClr val="white"/>
                </a:solidFill>
              </a:rPr>
              <a:t>I</a:t>
            </a:r>
            <a:r>
              <a:rPr lang="gl-ES" sz="1600" dirty="0" smtClean="0">
                <a:solidFill>
                  <a:prstClr val="white"/>
                </a:solidFill>
              </a:rPr>
              <a:t>nclúe </a:t>
            </a:r>
            <a:r>
              <a:rPr lang="gl-ES" sz="1600" dirty="0">
                <a:solidFill>
                  <a:prstClr val="white"/>
                </a:solidFill>
              </a:rPr>
              <a:t>os logos que se empregan para os puntos de referencia máis habituáis.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6939372" y="94617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17" name="Imagen 16" descr="andando-y-caminando-imagen-animada-00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45" y="463949"/>
            <a:ext cx="976392" cy="585835"/>
          </a:xfrm>
          <a:prstGeom prst="rect">
            <a:avLst/>
          </a:prstGeom>
        </p:spPr>
      </p:pic>
      <p:grpSp>
        <p:nvGrpSpPr>
          <p:cNvPr id="4" name="Agrupar 3"/>
          <p:cNvGrpSpPr/>
          <p:nvPr/>
        </p:nvGrpSpPr>
        <p:grpSpPr>
          <a:xfrm>
            <a:off x="937039" y="2844800"/>
            <a:ext cx="8048858" cy="3444241"/>
            <a:chOff x="937039" y="2844800"/>
            <a:chExt cx="8048858" cy="3444241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7039" y="2844801"/>
              <a:ext cx="2054458" cy="3444240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91497" y="2844800"/>
              <a:ext cx="5994400" cy="1668544"/>
            </a:xfrm>
            <a:prstGeom prst="rect">
              <a:avLst/>
            </a:prstGeom>
          </p:spPr>
        </p:pic>
        <p:grpSp>
          <p:nvGrpSpPr>
            <p:cNvPr id="25" name="Agrupar 24"/>
            <p:cNvGrpSpPr/>
            <p:nvPr/>
          </p:nvGrpSpPr>
          <p:grpSpPr>
            <a:xfrm>
              <a:off x="2991497" y="4513344"/>
              <a:ext cx="5994400" cy="1775696"/>
              <a:chOff x="3072777" y="4513344"/>
              <a:chExt cx="5694993" cy="1685299"/>
            </a:xfrm>
          </p:grpSpPr>
          <p:pic>
            <p:nvPicPr>
              <p:cNvPr id="20" name="Imagen 19" descr="wp49ab02bc.gif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72777" y="4513344"/>
                <a:ext cx="1472418" cy="1685298"/>
              </a:xfrm>
              <a:prstGeom prst="rect">
                <a:avLst/>
              </a:prstGeom>
              <a:noFill/>
            </p:spPr>
          </p:pic>
          <p:pic>
            <p:nvPicPr>
              <p:cNvPr id="21" name="Imagen 20" descr="wp49ab02bc.gif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80302" y="4513344"/>
                <a:ext cx="1472418" cy="1685298"/>
              </a:xfrm>
              <a:prstGeom prst="rect">
                <a:avLst/>
              </a:prstGeom>
              <a:noFill/>
            </p:spPr>
          </p:pic>
          <p:pic>
            <p:nvPicPr>
              <p:cNvPr id="22" name="Imagen 21" descr="wp49ab02bc.gif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7827" y="4513345"/>
                <a:ext cx="1472418" cy="1685298"/>
              </a:xfrm>
              <a:prstGeom prst="rect">
                <a:avLst/>
              </a:prstGeom>
              <a:noFill/>
            </p:spPr>
          </p:pic>
          <p:pic>
            <p:nvPicPr>
              <p:cNvPr id="24" name="Imagen 23" descr="wp49ab02bc.gif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95352" y="4513345"/>
                <a:ext cx="1472418" cy="1685298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719142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6939372" y="0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17" name="Imagen 16" descr="andando-y-caminando-imagen-animada-000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72" y="327304"/>
            <a:ext cx="634535" cy="380721"/>
          </a:xfrm>
          <a:prstGeom prst="rect">
            <a:avLst/>
          </a:prstGeom>
        </p:spPr>
      </p:pic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962384"/>
              </p:ext>
            </p:extLst>
          </p:nvPr>
        </p:nvGraphicFramePr>
        <p:xfrm>
          <a:off x="244475" y="708025"/>
          <a:ext cx="8488363" cy="593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Documento" r:id="rId6" imgW="9423400" imgH="6591300" progId="Word.Document.12">
                  <p:embed/>
                </p:oleObj>
              </mc:Choice>
              <mc:Fallback>
                <p:oleObj name="Documento" r:id="rId6" imgW="9423400" imgH="6591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4475" y="708025"/>
                        <a:ext cx="8488363" cy="593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4049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544415" y="1362048"/>
            <a:ext cx="1993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l-ES" sz="2000" u="sng" dirty="0" smtClean="0">
                <a:solidFill>
                  <a:schemeClr val="bg1"/>
                </a:solidFill>
              </a:rPr>
              <a:t>CREDITOS</a:t>
            </a:r>
            <a:endParaRPr lang="gl-ES" u="sng" dirty="0" smtClean="0">
              <a:solidFill>
                <a:schemeClr val="bg1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6939372" y="94617"/>
            <a:ext cx="212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chemeClr val="bg1"/>
                </a:solidFill>
              </a:rPr>
              <a:t>METRO MINUTO</a:t>
            </a:r>
          </a:p>
        </p:txBody>
      </p:sp>
      <p:pic>
        <p:nvPicPr>
          <p:cNvPr id="17" name="Imagen 16" descr="andando-y-caminando-imagen-animada-00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45" y="463949"/>
            <a:ext cx="976392" cy="585835"/>
          </a:xfrm>
          <a:prstGeom prst="rect">
            <a:avLst/>
          </a:prstGeom>
        </p:spPr>
      </p:pic>
      <p:sp>
        <p:nvSpPr>
          <p:cNvPr id="13" name="Marcador de contenido 3"/>
          <p:cNvSpPr txBox="1">
            <a:spLocks noGrp="1"/>
          </p:cNvSpPr>
          <p:nvPr>
            <p:ph idx="1"/>
          </p:nvPr>
        </p:nvSpPr>
        <p:spPr>
          <a:xfrm>
            <a:off x="498474" y="1981200"/>
            <a:ext cx="7556313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gl-ES" sz="1600" dirty="0" smtClean="0">
                <a:solidFill>
                  <a:srgbClr val="FFFFFF"/>
                </a:solidFill>
              </a:rPr>
              <a:t>Todas as imaxes empregadas foron localizadas a través do buscador </a:t>
            </a:r>
            <a:r>
              <a:rPr lang="es-ES" sz="1600" b="1" dirty="0" smtClean="0">
                <a:solidFill>
                  <a:srgbClr val="666699"/>
                </a:solidFill>
                <a:hlinkClick r:id="rId4"/>
              </a:rPr>
              <a:t>http://www.searchcreativecommons.org</a:t>
            </a:r>
            <a:r>
              <a:rPr lang="gl-ES" sz="1600" dirty="0" smtClean="0">
                <a:solidFill>
                  <a:srgbClr val="666699"/>
                </a:solidFill>
              </a:rPr>
              <a:t> </a:t>
            </a:r>
            <a:r>
              <a:rPr lang="gl-ES" sz="1600" dirty="0" smtClean="0">
                <a:solidFill>
                  <a:srgbClr val="FFFFFF"/>
                </a:solidFill>
              </a:rPr>
              <a:t>con permiso para modificar e adaptar.</a:t>
            </a:r>
            <a:endParaRPr lang="gl-ES" sz="1600" dirty="0">
              <a:solidFill>
                <a:srgbClr val="666699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gl-ES" sz="1600" dirty="0" smtClean="0"/>
              <a:t>Os gifs animados empregados foron extraidos de xeito grátis webs </a:t>
            </a:r>
            <a:r>
              <a:rPr lang="es-ES" sz="1600" b="1" dirty="0" smtClean="0">
                <a:solidFill>
                  <a:srgbClr val="666699"/>
                </a:solidFill>
                <a:hlinkClick r:id="rId5"/>
              </a:rPr>
              <a:t>http://www.gifsanimados.org</a:t>
            </a:r>
            <a:r>
              <a:rPr lang="gl-ES" sz="1600" dirty="0" smtClean="0">
                <a:solidFill>
                  <a:srgbClr val="666699"/>
                </a:solidFill>
              </a:rPr>
              <a:t> e </a:t>
            </a:r>
            <a:r>
              <a:rPr lang="es-ES" sz="1600" b="1" dirty="0" smtClean="0">
                <a:solidFill>
                  <a:srgbClr val="666699"/>
                </a:solidFill>
                <a:hlinkClick r:id="rId6"/>
              </a:rPr>
              <a:t>http://www.gifanimados.com</a:t>
            </a:r>
            <a:endParaRPr lang="gl-ES" sz="1600" b="1" dirty="0" smtClean="0">
              <a:solidFill>
                <a:srgbClr val="666699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3544415" y="3698787"/>
            <a:ext cx="1993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l-ES" sz="2000" u="sng" dirty="0" smtClean="0">
                <a:solidFill>
                  <a:schemeClr val="bg1"/>
                </a:solidFill>
              </a:rPr>
              <a:t>ENLACES</a:t>
            </a:r>
            <a:endParaRPr lang="gl-ES" u="sng" dirty="0" smtClean="0">
              <a:solidFill>
                <a:schemeClr val="bg1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57250" y="4098897"/>
            <a:ext cx="771525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Profe1mats. “TIPS de Ruta: Rutas </a:t>
            </a:r>
            <a:r>
              <a:rPr lang="es-E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Saudables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TIPS de Ruta, </a:t>
            </a:r>
            <a:r>
              <a:rPr lang="es-E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28, </a:t>
            </a:r>
            <a:r>
              <a:rPr lang="es-E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</a:p>
          <a:p>
            <a:r>
              <a:rPr lang="es-ES" dirty="0" smtClean="0">
                <a:hlinkClick r:id="rId7"/>
              </a:rPr>
              <a:t>https</a:t>
            </a:r>
            <a:r>
              <a:rPr lang="es-ES" dirty="0">
                <a:hlinkClick r:id="rId7"/>
              </a:rPr>
              <a:t>://tipsderuta.blogspot.com.es/2016/05/rutas-</a:t>
            </a:r>
            <a:r>
              <a:rPr lang="es-ES" dirty="0" smtClean="0">
                <a:hlinkClick r:id="rId7"/>
              </a:rPr>
              <a:t>ciclistas.html</a:t>
            </a:r>
            <a:r>
              <a:rPr lang="es-ES" dirty="0" smtClean="0"/>
              <a:t>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Accedido el </a:t>
            </a:r>
            <a:r>
              <a:rPr lang="es-E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2016-11-21 11:18:16</a:t>
            </a:r>
            <a:endParaRPr lang="es-E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83166" y="4952731"/>
            <a:ext cx="820208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>
                <a:solidFill>
                  <a:srgbClr val="FFFFFF"/>
                </a:solidFill>
              </a:rPr>
              <a:t>“</a:t>
            </a:r>
            <a:r>
              <a:rPr lang="es-ES" sz="1600" dirty="0" err="1">
                <a:solidFill>
                  <a:srgbClr val="FFFFFF"/>
                </a:solidFill>
              </a:rPr>
              <a:t>Metrominuto</a:t>
            </a:r>
            <a:r>
              <a:rPr lang="es-ES" sz="1600" dirty="0">
                <a:solidFill>
                  <a:srgbClr val="FFFFFF"/>
                </a:solidFill>
              </a:rPr>
              <a:t>.” Wikipedia, a enciclopedia libre, June 9, 2016</a:t>
            </a:r>
            <a:r>
              <a:rPr lang="es-ES" sz="1600" dirty="0" smtClean="0">
                <a:solidFill>
                  <a:srgbClr val="FFFFFF"/>
                </a:solidFill>
              </a:rPr>
              <a:t>.</a:t>
            </a:r>
          </a:p>
          <a:p>
            <a:r>
              <a:rPr lang="es-ES" sz="1600" dirty="0" smtClean="0"/>
              <a:t> </a:t>
            </a:r>
            <a:r>
              <a:rPr lang="es-ES" sz="1600" dirty="0">
                <a:hlinkClick r:id="rId8"/>
              </a:rPr>
              <a:t>https://gl.wikipedia.org/w/index.php?title=Metrominuto&amp;oldid=</a:t>
            </a:r>
            <a:r>
              <a:rPr lang="es-ES" sz="1600" dirty="0" smtClean="0">
                <a:hlinkClick r:id="rId8"/>
              </a:rPr>
              <a:t>3953128</a:t>
            </a:r>
            <a:endParaRPr lang="es-ES" sz="1600" dirty="0" smtClean="0"/>
          </a:p>
          <a:p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Accedido el </a:t>
            </a:r>
            <a:r>
              <a:rPr lang="is-I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2016-11-21 13:34:04</a:t>
            </a:r>
            <a:endParaRPr lang="es-E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241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1"/>
      <p:bldP spid="15" grpId="0"/>
      <p:bldP spid="5" grpId="0"/>
      <p:bldP spid="4" grpId="0"/>
    </p:bldLst>
  </p:timing>
</p:sld>
</file>

<file path=ppt/theme/theme1.xml><?xml version="1.0" encoding="utf-8"?>
<a:theme xmlns:a="http://schemas.openxmlformats.org/drawingml/2006/main" name="Cielo">
  <a:themeElements>
    <a:clrScheme name="Cielo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Cielo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Cielo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Cielo.thmx</Template>
  <TotalTime>545</TotalTime>
  <Words>784</Words>
  <Application>Microsoft Macintosh PowerPoint</Application>
  <PresentationFormat>Presentación en pantalla (4:3)</PresentationFormat>
  <Paragraphs>67</Paragraphs>
  <Slides>8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0" baseType="lpstr">
      <vt:lpstr>Cielo</vt:lpstr>
      <vt:lpstr>Documento</vt:lpstr>
      <vt:lpstr>METRO MINUTO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FTG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METRO MINUTO</dc:title>
  <dc:creator>Fran Tenreiro</dc:creator>
  <cp:lastModifiedBy>Fran Tenreiro</cp:lastModifiedBy>
  <cp:revision>72</cp:revision>
  <dcterms:created xsi:type="dcterms:W3CDTF">2016-11-17T12:29:13Z</dcterms:created>
  <dcterms:modified xsi:type="dcterms:W3CDTF">2017-02-06T12:14:17Z</dcterms:modified>
</cp:coreProperties>
</file>