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53" r:id="rId1"/>
  </p:sldMasterIdLst>
  <p:notesMasterIdLst>
    <p:notesMasterId r:id="rId13"/>
  </p:notes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57" autoAdjust="0"/>
    <p:restoredTop sz="91144" autoAdjust="0"/>
  </p:normalViewPr>
  <p:slideViewPr>
    <p:cSldViewPr>
      <p:cViewPr varScale="1">
        <p:scale>
          <a:sx n="111" d="100"/>
          <a:sy n="111" d="100"/>
        </p:scale>
        <p:origin x="-1744" y="-104"/>
      </p:cViewPr>
      <p:guideLst>
        <p:guide orient="horz" pos="1298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F1A4AA08-0F7F-1E4D-B8F2-CD9F914C4B1C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4424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58350C9-DA90-9D49-836D-8FA68B875C94}" type="slidenum">
              <a:rPr lang="es-ES"/>
              <a:pPr/>
              <a:t>2</a:t>
            </a:fld>
            <a:endParaRPr lang="es-ES"/>
          </a:p>
        </p:txBody>
      </p:sp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F56DE028-CC01-8145-989C-3683FC70D2BA}" type="slidenum">
              <a:rPr lang="es-ES" sz="1200"/>
              <a:pPr algn="r">
                <a:buClrTx/>
                <a:buFontTx/>
                <a:buNone/>
              </a:pPr>
              <a:t>2</a:t>
            </a:fld>
            <a:endParaRPr lang="es-ES" sz="1200"/>
          </a:p>
        </p:txBody>
      </p:sp>
      <p:sp>
        <p:nvSpPr>
          <p:cNvPr id="15362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Generar las diapositivas con las definiciones o decirles que busquen ellos la definición y crearla entre todos?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TMB: https://www.elblogdelasalud.info/cual-es-la-tasa-metabolica-basal-y-por-que-es-importante-para-la-perdida-de-peso/11960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Indice de masa corporal: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Video metabolismo basal (magroparasempre.org) nº23-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Cálculo del TMB - https://www.youtube.com/watch?v=ndE6JdgWtaw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Video TMB e IMC elaborado por alumnos: https://www.youtube.com/watch?v=JdhZEaxelX4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Viaje al interior del cuerpo humano- National Geographic. https://www.youtube.com/watch?v=x6uoJ-InE7I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0B748B7-24AC-2040-844E-21D48E88D5FA}" type="slidenum">
              <a:rPr lang="es-ES"/>
              <a:pPr/>
              <a:t>3</a:t>
            </a:fld>
            <a:endParaRPr lang="es-ES"/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534D20AA-EED4-F044-AD9C-4DD8690BBA15}" type="slidenum">
              <a:rPr lang="es-ES" sz="1200"/>
              <a:pPr algn="r">
                <a:buClrTx/>
                <a:buFontTx/>
                <a:buNone/>
              </a:pPr>
              <a:t>3</a:t>
            </a:fld>
            <a:endParaRPr lang="es-ES" sz="1200"/>
          </a:p>
        </p:txBody>
      </p:sp>
      <p:sp>
        <p:nvSpPr>
          <p:cNvPr id="16386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http://www.onmeda.es/dieta/necesidades_energeticas-metabolismo-basal,-gasto-energetico-por-actividad-y-gasto-energetico-total-3800-2.html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090CB9-7379-0A4B-93C5-7417860B4820}" type="slidenum">
              <a:rPr lang="es-ES"/>
              <a:pPr/>
              <a:t>4</a:t>
            </a:fld>
            <a:endParaRPr lang="es-ES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7A9C5CBE-2427-8247-BDD8-93CE9294320B}" type="slidenum">
              <a:rPr lang="es-ES" sz="1200"/>
              <a:pPr algn="r">
                <a:buClrTx/>
                <a:buFontTx/>
                <a:buNone/>
              </a:pPr>
              <a:t>4</a:t>
            </a:fld>
            <a:endParaRPr lang="es-ES" sz="1200"/>
          </a:p>
        </p:txBody>
      </p:sp>
      <p:sp>
        <p:nvSpPr>
          <p:cNvPr id="17410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http://www.mipediatra.com/alimentacion/indice-masa-corporal.htm (para el cálculo online del IMC)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/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http://www.gifsanimados.org/img-bascula-y-balanza-imagen-animada-0001-120087.htm</a:t>
            </a:r>
          </a:p>
        </p:txBody>
      </p:sp>
      <p:sp>
        <p:nvSpPr>
          <p:cNvPr id="2" name="Marcador de nota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s-ES" dirty="0" smtClean="0"/>
              <a:t>http://</a:t>
            </a:r>
            <a:r>
              <a:rPr lang="es-ES" dirty="0" err="1" smtClean="0"/>
              <a:t>www.mipediatra.com</a:t>
            </a:r>
            <a:r>
              <a:rPr lang="es-ES" dirty="0" smtClean="0"/>
              <a:t>/</a:t>
            </a:r>
            <a:r>
              <a:rPr lang="es-ES" dirty="0" err="1" smtClean="0"/>
              <a:t>alimentacion</a:t>
            </a:r>
            <a:r>
              <a:rPr lang="es-ES" dirty="0" smtClean="0"/>
              <a:t>/</a:t>
            </a:r>
            <a:r>
              <a:rPr lang="es-ES" dirty="0" err="1" smtClean="0"/>
              <a:t>indice</a:t>
            </a:r>
            <a:r>
              <a:rPr lang="es-ES" dirty="0" smtClean="0"/>
              <a:t>-masa-</a:t>
            </a:r>
            <a:r>
              <a:rPr lang="es-ES" dirty="0" err="1" smtClean="0"/>
              <a:t>corporal.htm</a:t>
            </a:r>
            <a:endParaRPr lang="es-ES" dirty="0" smtClean="0"/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lang="es-ES" dirty="0" smtClean="0"/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pt-BR" dirty="0" err="1" smtClean="0"/>
              <a:t>https</a:t>
            </a:r>
            <a:r>
              <a:rPr lang="pt-BR" dirty="0" smtClean="0"/>
              <a:t>://</a:t>
            </a:r>
            <a:r>
              <a:rPr lang="pt-BR" dirty="0" err="1" smtClean="0"/>
              <a:t>nccd.cdc.gov</a:t>
            </a:r>
            <a:r>
              <a:rPr lang="pt-BR" dirty="0" smtClean="0"/>
              <a:t>/</a:t>
            </a:r>
            <a:r>
              <a:rPr lang="pt-BR" dirty="0" err="1" smtClean="0"/>
              <a:t>dnpabmi</a:t>
            </a:r>
            <a:r>
              <a:rPr lang="pt-BR" dirty="0" smtClean="0"/>
              <a:t>/ui/es/</a:t>
            </a:r>
            <a:r>
              <a:rPr lang="pt-BR" dirty="0" err="1" smtClean="0"/>
              <a:t>Calculator.aspx?CalculatorType</a:t>
            </a:r>
            <a:r>
              <a:rPr lang="pt-BR" dirty="0" smtClean="0"/>
              <a:t>=</a:t>
            </a:r>
            <a:r>
              <a:rPr lang="pt-BR" dirty="0" err="1" smtClean="0"/>
              <a:t>Metric</a:t>
            </a:r>
            <a:endParaRPr lang="es-ES" dirty="0" smtClean="0"/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F4C970-0BA0-6A4F-9EC4-06B36AFFB34C}" type="slidenum">
              <a:rPr lang="es-ES"/>
              <a:pPr/>
              <a:t>5</a:t>
            </a:fld>
            <a:endParaRPr lang="es-ES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C1A76DBE-256E-7B43-BC3D-5F97E5D68A8F}" type="slidenum">
              <a:rPr lang="es-ES" sz="1200"/>
              <a:pPr algn="r">
                <a:buClrTx/>
                <a:buFontTx/>
                <a:buNone/>
              </a:pPr>
              <a:t>5</a:t>
            </a:fld>
            <a:endParaRPr lang="es-ES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http://www.ehowenespanol.com/calcular-requerimiento-estimado-energia-eer-como_107127/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En documentos digitales de la web de “Gaceta Sanitaria” se pueden encontrar diferentes artículos para valorar los niveles de actividad física de los alumnos.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MANONELLES MARQUETA, P et al. LA UTILIDAD DE LA ACTIVIDAD FÍSICA Y DE LOS HÁBITOS ADECUADOS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DE NUTRICIÓN COMO MEDIO DE PREVENCIÓN DE LA OBESIDAD EN NIÑOS Y ADOLESCENTES. DOCUMENTO DE CONSENSO DE LA FEDERACIÓN ESPAÑOLA DE MEDICINA DEL DEPORTE (FEMEDE)</a:t>
            </a:r>
          </a:p>
        </p:txBody>
      </p:sp>
      <p:sp>
        <p:nvSpPr>
          <p:cNvPr id="2" name="Marcador de nota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D304F65-B9AB-6049-99C1-B039E070F0DB}" type="slidenum">
              <a:rPr lang="es-ES"/>
              <a:pPr/>
              <a:t>6</a:t>
            </a:fld>
            <a:endParaRPr lang="es-ES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EAC484DE-B48B-DB4A-B894-7070904156BD}" type="slidenum">
              <a:rPr lang="es-ES" sz="1200"/>
              <a:pPr algn="r">
                <a:buClrTx/>
                <a:buFontTx/>
                <a:buNone/>
              </a:pPr>
              <a:t>6</a:t>
            </a:fld>
            <a:endParaRPr lang="es-ES" sz="1200"/>
          </a:p>
        </p:txBody>
      </p:sp>
      <p:sp>
        <p:nvSpPr>
          <p:cNvPr id="19458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http://www.ehowenespanol.com/calcular-requerimiento-estimado-energia-eer-como_107127/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En documentos digitales de la web de “Gaceta Sanitaria” se pueden encontrar diferentes artículos para valorar los niveles de actividad física de los alumnos.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MANONELLES MARQUETA, P et al. LA UTILIDAD DE LA ACTIVIDAD FÍSICA Y DE LOS HÁBITOS ADECUADOS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DE NUTRICIÓN COMO MEDIO DE PREVENCIÓN DE LA OBESIDAD EN NIÑOS Y ADOLESCENTES. DOCUMENTO DE CONSENSO DE LA FEDERACIÓN ESPAÑOLA DE MEDICINA DEL DEPORTE (FEMEDE)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31C0C2-979E-EF45-B723-CD496F34E7F9}" type="slidenum">
              <a:rPr lang="es-ES"/>
              <a:pPr/>
              <a:t>7</a:t>
            </a:fld>
            <a:endParaRPr lang="es-ES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08958EB5-FF16-4E4D-8E52-6C1979B4D28C}" type="slidenum">
              <a:rPr lang="es-ES" sz="1200"/>
              <a:pPr algn="r">
                <a:buClrTx/>
                <a:buFontTx/>
                <a:buNone/>
              </a:pPr>
              <a:t>7</a:t>
            </a:fld>
            <a:endParaRPr lang="es-ES" sz="1200"/>
          </a:p>
        </p:txBody>
      </p:sp>
      <p:sp>
        <p:nvSpPr>
          <p:cNvPr id="20482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http://www.tabladecalorias.net/alimento/platos-y-comidas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endParaRPr lang="es-ES" sz="1200" b="1"/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US" sz="1200" b="1"/>
              <a:t>http://www.bedca.net/bdpub/</a:t>
            </a:r>
          </a:p>
        </p:txBody>
      </p:sp>
      <p:sp>
        <p:nvSpPr>
          <p:cNvPr id="2" name="Marcador de nota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lang="en-US" dirty="0" smtClean="0"/>
              <a:t>http://</a:t>
            </a:r>
            <a:r>
              <a:rPr lang="en-US" dirty="0" err="1" smtClean="0"/>
              <a:t>www.bedca.net</a:t>
            </a:r>
            <a:r>
              <a:rPr lang="en-US" dirty="0" smtClean="0"/>
              <a:t>/</a:t>
            </a:r>
            <a:r>
              <a:rPr lang="en-US" dirty="0" err="1" smtClean="0"/>
              <a:t>bdpub</a:t>
            </a:r>
            <a:r>
              <a:rPr lang="en-US" dirty="0" smtClean="0"/>
              <a:t>/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6EDFF0-EA94-F94D-A837-737E6D040E80}" type="slidenum">
              <a:rPr lang="es-ES"/>
              <a:pPr/>
              <a:t>8</a:t>
            </a:fld>
            <a:endParaRPr lang="es-ES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450BE952-752C-F44D-8304-6F4274E1F98A}" type="slidenum">
              <a:rPr lang="es-ES" sz="1200"/>
              <a:pPr algn="r">
                <a:buClrTx/>
                <a:buFontTx/>
                <a:buNone/>
              </a:pPr>
              <a:t>8</a:t>
            </a:fld>
            <a:endParaRPr lang="es-ES" sz="1200"/>
          </a:p>
        </p:txBody>
      </p:sp>
      <p:sp>
        <p:nvSpPr>
          <p:cNvPr id="21506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http://www.ehowenespanol.com/calcular-requerimiento-estimado-energia-eer-como_107127/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En documentos digitales de la web de “Gaceta Sanitaria” se pueden encontrar diferentes artículos para valorar los niveles de actividad física de los alumnos.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MANONELLES MARQUETA, P et al. LA UTILIDAD DE LA ACTIVIDAD FÍSICA Y DE LOS HÁBITOS ADECUADOS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DE NUTRICIÓN COMO MEDIO DE PREVENCIÓN DE LA OBESIDAD EN NIÑOS Y ADOLESCENTES. DOCUMENTO DE CONSENSO DE LA FEDERACIÓN ESPAÑOLA DE MEDICINA DEL DEPORTE (FEMEDE)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12C74A-78E8-3D4F-B6DF-8EA5E2815E3B}" type="slidenum">
              <a:rPr lang="es-ES"/>
              <a:pPr/>
              <a:t>9</a:t>
            </a:fld>
            <a:endParaRPr lang="es-ES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174E3626-CC14-FF4E-B93A-1B661E9BB4DF}" type="slidenum">
              <a:rPr lang="es-ES" sz="1200"/>
              <a:pPr algn="r">
                <a:buClrTx/>
                <a:buFontTx/>
                <a:buNone/>
              </a:pPr>
              <a:t>9</a:t>
            </a:fld>
            <a:endParaRPr lang="es-ES" sz="1200"/>
          </a:p>
        </p:txBody>
      </p:sp>
      <p:sp>
        <p:nvSpPr>
          <p:cNvPr id="22530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http://www.ehowenespanol.com/calcular-requerimiento-estimado-energia-eer-como_107127/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En documentos digitales de la web de “Gaceta Sanitaria” se pueden encontrar diferentes artículos para valorar los niveles de actividad física de los alumnos.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MANONELLES MARQUETA, P et al. LA UTILIDAD DE LA ACTIVIDAD FÍSICA Y DE LOS HÁBITOS ADECUADOS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DE NUTRICIÓN COMO MEDIO DE PREVENCIÓN DE LA OBESIDAD EN NIÑOS Y ADOLESCENTES. DOCUMENTO DE CONSENSO DE LA FEDERACIÓN ESPAÑOLA DE MEDICINA DEL DEPORTE (FEMEDE)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D3AEA8-1EF9-924B-BEC6-DADA8313E164}" type="slidenum">
              <a:rPr lang="es-ES"/>
              <a:pPr/>
              <a:t>10</a:t>
            </a:fld>
            <a:endParaRPr lang="es-ES"/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</a:pPr>
            <a:fld id="{757A4415-3E8D-B440-8F5D-34DC2663A7D9}" type="slidenum">
              <a:rPr lang="es-ES" sz="1200"/>
              <a:pPr algn="r">
                <a:buClrTx/>
                <a:buFontTx/>
                <a:buNone/>
              </a:pPr>
              <a:t>10</a:t>
            </a:fld>
            <a:endParaRPr lang="es-ES" sz="1200"/>
          </a:p>
        </p:txBody>
      </p:sp>
      <p:sp>
        <p:nvSpPr>
          <p:cNvPr id="23554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http://www.ehowenespanol.com/calcular-requerimiento-estimado-energia-eer-como_107127/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/>
              <a:t>En documentos digitales de la web de “Gaceta Sanitaria” se pueden encontrar diferentes artículos para valorar los niveles de actividad física de los alumnos.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MANONELLES MARQUETA, P et al. LA UTILIDAD DE LA ACTIVIDAD FÍSICA Y DE LOS HÁBITOS ADECUADOS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s-ES" sz="1200" b="1"/>
              <a:t>DE NUTRICIÓN COMO MEDIO DE PREVENCIÓN DE LA OBESIDAD EN NIÑOS Y ADOLESCENTES. DOCUMENTO DE CONSENSO DE LA FEDERACIÓN ESPAÑOLA DE MEDICINA DEL DEPORTE (FEMEDE)</a:t>
            </a:r>
          </a:p>
        </p:txBody>
      </p:sp>
      <p:sp>
        <p:nvSpPr>
          <p:cNvPr id="2" name="Marcador de notas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BB60-37ED-D44A-9CED-E73151284BA1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EB295-8C93-1B4B-B19A-0075B6CA4566}" type="slidenum">
              <a:rPr lang="es-ES" smtClean="0"/>
              <a:pPr/>
              <a:t>‹Nr.›</a:t>
            </a:fld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B440E-87E6-EF40-B575-6AC7E87A2948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, alternati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D0-2BAE-4F4A-8112-1E8A6BF6E005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tos, imagen y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D0-2BAE-4F4A-8112-1E8A6BF6E005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D0-2BAE-4F4A-8112-1E8A6BF6E005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BC6E-4263-3340-B641-3CB1AE529A2A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2E954-E4DB-F742-AEE4-FD0F545233A7}" type="slidenum">
              <a:rPr lang="es-ES" smtClean="0"/>
              <a:pPr/>
              <a:t>‹Nr.›</a:t>
            </a:fld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1E1D-DCE4-3442-AFF4-342A8CE58E71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D0-2BAE-4F4A-8112-1E8A6BF6E005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A10CE-13EA-3E49-B043-FEFDF4DC1146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9B0D0-2BAE-4F4A-8112-1E8A6BF6E005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7F59-9347-BC4E-9B0B-2C8C3D9DC21E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70146-C0AD-5945-809C-7EB03C364E3F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7FA99-4354-864E-B0D9-0E457D725CC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45E8-0111-8440-811E-F07D231F7817}" type="slidenum">
              <a:rPr lang="es-ES" smtClean="0"/>
              <a:pPr/>
              <a:t>‹Nr.›</a:t>
            </a:fld>
            <a:endParaRPr lang="es-E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D290233-0DD1-4A80-BB1E-9ADC3556DBB6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11D9B0D0-2BAE-4F4A-8112-1E8A6BF6E005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gif"/><Relationship Id="rId5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rchcreativecommons.org" TargetMode="External"/><Relationship Id="rId4" Type="http://schemas.openxmlformats.org/officeDocument/2006/relationships/hyperlink" Target="http://www.gifsanimados.org" TargetMode="External"/><Relationship Id="rId5" Type="http://schemas.openxmlformats.org/officeDocument/2006/relationships/hyperlink" Target="http://www.gifanimado.com" TargetMode="External"/><Relationship Id="rId6" Type="http://schemas.openxmlformats.org/officeDocument/2006/relationships/hyperlink" Target="http://www.bedca.net/bdpub/" TargetMode="External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pediatra.com/alimentacion/indice-masa-corporal.htm" TargetMode="External"/><Relationship Id="rId4" Type="http://schemas.openxmlformats.org/officeDocument/2006/relationships/image" Target="../media/image6.gif"/><Relationship Id="rId5" Type="http://schemas.openxmlformats.org/officeDocument/2006/relationships/image" Target="../media/image5.gi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5.gif"/><Relationship Id="rId5" Type="http://schemas.openxmlformats.org/officeDocument/2006/relationships/oleObject" Target="../embeddings/oleObject1.bin"/><Relationship Id="rId6" Type="http://schemas.openxmlformats.org/officeDocument/2006/relationships/image" Target="../media/image8.emf"/><Relationship Id="rId7" Type="http://schemas.openxmlformats.org/officeDocument/2006/relationships/image" Target="../media/image9.wmf"/><Relationship Id="rId8" Type="http://schemas.openxmlformats.org/officeDocument/2006/relationships/image" Target="../media/image10.g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dca.net/bdpub/" TargetMode="External"/><Relationship Id="rId4" Type="http://schemas.openxmlformats.org/officeDocument/2006/relationships/image" Target="../media/image11.gif"/><Relationship Id="rId5" Type="http://schemas.openxmlformats.org/officeDocument/2006/relationships/image" Target="../media/image5.gi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963771"/>
          </a:xfrm>
        </p:spPr>
        <p:txBody>
          <a:bodyPr/>
          <a:lstStyle/>
          <a:p>
            <a:pPr algn="r"/>
            <a:r>
              <a:rPr lang="gl-ES" sz="40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  <a:endParaRPr lang="es-ES" sz="40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94944" y="1556792"/>
            <a:ext cx="7754112" cy="484632"/>
          </a:xfrm>
        </p:spPr>
        <p:txBody>
          <a:bodyPr/>
          <a:lstStyle/>
          <a:p>
            <a:r>
              <a:rPr lang="es-ES" dirty="0" smtClean="0"/>
              <a:t>CALCULAMOS O NOSO GASTO ENERXÉTICO</a:t>
            </a:r>
            <a:endParaRPr lang="es-E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48880"/>
            <a:ext cx="4998339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1" t="11002" r="34827" b="11063"/>
          <a:stretch>
            <a:fillRect/>
          </a:stretch>
        </p:blipFill>
        <p:spPr bwMode="auto">
          <a:xfrm>
            <a:off x="7956376" y="5733256"/>
            <a:ext cx="350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36081" t="11002" r="34827" b="1106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" name="Imagen 5" descr="dynamiclungecurl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92896"/>
            <a:ext cx="1513011" cy="1513011"/>
          </a:xfrm>
          <a:prstGeom prst="rect">
            <a:avLst/>
          </a:prstGeom>
        </p:spPr>
      </p:pic>
      <p:pic>
        <p:nvPicPr>
          <p:cNvPr id="7" name="Imagen 6" descr="One Hand Clean and Pres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429000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05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3205163"/>
            <a:ext cx="9144000" cy="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2293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639811"/>
              </p:ext>
            </p:extLst>
          </p:nvPr>
        </p:nvGraphicFramePr>
        <p:xfrm>
          <a:off x="395536" y="836712"/>
          <a:ext cx="8385175" cy="5289868"/>
        </p:xfrm>
        <a:graphic>
          <a:graphicData uri="http://schemas.openxmlformats.org/drawingml/2006/table">
            <a:tbl>
              <a:tblPr/>
              <a:tblGrid>
                <a:gridCol w="1416050"/>
                <a:gridCol w="240134"/>
                <a:gridCol w="1609303"/>
                <a:gridCol w="1681163"/>
                <a:gridCol w="1679575"/>
                <a:gridCol w="1758950"/>
              </a:tblGrid>
              <a:tr h="215900">
                <a:tc gridSpan="6"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RÚBRICA DE AVALIACIÓN -  </a:t>
                      </a:r>
                      <a:r>
                        <a:rPr kumimoji="0" lang="gl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 TÍ, ¿CÁNTO GASTAS?</a:t>
                      </a:r>
                      <a:endParaRPr kumimoji="0" lang="gl-E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5900">
                <a:tc gridSpan="6"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Criterios de Avaliación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5900">
                <a:tc gridSpan="6"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es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B1.2, B2.1, B2.2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5900">
                <a:tc gridSpan="6"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Estándares de Aprendizaxe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5900">
                <a:tc gridSpan="6"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es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PEVSB1.2.2 , PEVSB2.2.1 , PEVSB2.1.1, </a:t>
                      </a: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PEVSB2.4.1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5900">
                <a:tc gridSpan="6">
                  <a:txBody>
                    <a:bodyPr/>
                    <a:lstStyle/>
                    <a:p>
                      <a:pPr marL="342900" marR="0" lvl="0" indent="-341313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COMPETENCIAS CLAVE TRABALLADAS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5900">
                <a:tc gridSpan="6">
                  <a:txBody>
                    <a:bodyPr/>
                    <a:lstStyle/>
                    <a:p>
                      <a:pPr marL="342900" marR="0" lvl="0" indent="-341313" algn="just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CMCCT / CD / CAA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CATEGORÍAS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4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3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Paso 1- Definicións de termos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es-E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Fan a busca e elaboran a definición dos 6 termos propostos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Fan a busca e elaboran a definición de 4  termos propostos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Fan a busca e elaboran a definición de 2 termos propostos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Fan a busca e elaboran a definición de 1 termos propostos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296"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Pasos 2- Cálculo e interpretación do IMC_ICC e REE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Resolve eficazmente os 4 datos solicitados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Resolve eficazmente 3 datos dos 4 solicitados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Resolve  eficazmente 2 datos dos 4 solicitados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Resolve  eficazmente 1 dos 4 solicitados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Paso 3 ·Rexistro e análise dun menú diario e do balance calórico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Rexistra e analiza o menú completo e calcula o seu balánce enerxético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Rexistra e analiza alomenos de xeito completo 3 comidas do menú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Rexistra e analiza alomenos de xeito completo 2 comidas do menú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Rexistra e analiza alomenos de xeito completo 1 comida do menú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Paso 4- Reflexión persoal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Redacta unha axeitadamente a proba do escalón medindo todos os parámetros fisiolóxicos solicitados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Realiza axeitadamente a proba do escalón medindo axeitadamente 3 parámetros fisiolóxicos solicitados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Realiza axeitadamente a proba do escalón medindo axeitadamente 2 parámetros fisiolóxicos solicitados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Realiza axeitadamente a proba do escalón medindo axeitadamente 1 parámetros fisiolóxicos solicitados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Traballo pequeno grupo 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Todos traballaron e contribuíron por igual para a elaboración da búsqueda e elaboración de datos.</a:t>
                      </a:r>
                    </a:p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Todos os membros do grupo traballaron dalgunha maneira aportando datos para cubrir os datos esixidos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Algúns compoñentes  do grupo non aportaron datos para solventar as tarefas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O grupo non funcionou e a búsqueda foi realizada por un ou dous compoñentes do grupo.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342900" marR="0" lvl="0" indent="-341313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Traballo clase 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Tódolos grupos traballaron e contribuíron por igual para a elaboración </a:t>
                      </a:r>
                      <a:r>
                        <a:rPr kumimoji="0" lang="gl-E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as fichas de valoración postural</a:t>
                      </a:r>
                      <a:endParaRPr kumimoji="0" lang="gl-E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Tódolos grupos traballaron dalgunha maneira aportando datos para a elaboración </a:t>
                      </a:r>
                      <a:r>
                        <a:rPr kumimoji="0" lang="gl-E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das fichas de valoración postural</a:t>
                      </a:r>
                      <a:endParaRPr kumimoji="0" lang="gl-E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Algúns grupos non aportaron datos para a elaboración </a:t>
                      </a:r>
                      <a:r>
                        <a:rPr kumimoji="0" lang="gl-E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das fichas de valoración postural</a:t>
                      </a:r>
                      <a:endParaRPr kumimoji="0" lang="gl-E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1313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1257300" algn="l"/>
                          <a:tab pos="2171700" algn="l"/>
                          <a:tab pos="3086100" algn="l"/>
                          <a:tab pos="4000500" algn="l"/>
                          <a:tab pos="4914900" algn="l"/>
                          <a:tab pos="5829300" algn="l"/>
                          <a:tab pos="6743700" algn="l"/>
                          <a:tab pos="7658100" algn="l"/>
                          <a:tab pos="8572500" algn="l"/>
                          <a:tab pos="9486900" algn="l"/>
                          <a:tab pos="10401300" algn="l"/>
                        </a:tabLst>
                      </a:pPr>
                      <a:r>
                        <a:rPr kumimoji="0" lang="gl-E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66666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O grupo-clase non funcionou e elaboración dos cálculos e o menú de foi realizada por un ou dous pequenos grupos 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793843" y="764704"/>
            <a:ext cx="7556313" cy="717970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u="sng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CREDITOS</a:t>
            </a:r>
            <a:endParaRPr lang="es-ES" u="sng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Marcador de contenido 3"/>
          <p:cNvSpPr txBox="1">
            <a:spLocks/>
          </p:cNvSpPr>
          <p:nvPr/>
        </p:nvSpPr>
        <p:spPr>
          <a:xfrm>
            <a:off x="793843" y="1556792"/>
            <a:ext cx="7556313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454025" indent="-454025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9725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39925" indent="-3317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ts val="6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"/>
              <a:defRPr lang="en-US" sz="1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gl-ES" sz="1600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Todas as imaxes empregadas foron localizadas a través do buscador </a:t>
            </a:r>
            <a:r>
              <a:rPr lang="es-ES" sz="1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hlinkClick r:id="rId3"/>
              </a:rPr>
              <a:t>http://www.searchcreativecommons.org</a:t>
            </a:r>
            <a:r>
              <a:rPr lang="gl-ES" sz="1600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 con permiso para modificar e adaptar.</a:t>
            </a:r>
          </a:p>
          <a:p>
            <a:pPr marL="285750" indent="-285750">
              <a:buFont typeface="Arial"/>
              <a:buChar char="•"/>
            </a:pPr>
            <a:r>
              <a:rPr lang="gl-ES" sz="1600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Os gifs animados empregados foron extraidos de xeito grátis webs </a:t>
            </a:r>
            <a:r>
              <a:rPr lang="es-ES" sz="1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hlinkClick r:id="rId4"/>
              </a:rPr>
              <a:t>http://www.gifsanimados.org</a:t>
            </a:r>
            <a:r>
              <a:rPr lang="gl-ES" sz="1600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 e </a:t>
            </a:r>
            <a:r>
              <a:rPr lang="es-ES" sz="1600" b="1" dirty="0" smtClean="0">
                <a:solidFill>
                  <a:schemeClr val="accent6">
                    <a:lumMod val="75000"/>
                    <a:lumOff val="25000"/>
                  </a:schemeClr>
                </a:solidFill>
                <a:hlinkClick r:id="rId5"/>
              </a:rPr>
              <a:t>http://www.gifanimados.com</a:t>
            </a:r>
            <a:endParaRPr lang="gl-ES" sz="1600" b="1" dirty="0" smtClean="0">
              <a:solidFill>
                <a:schemeClr val="accent6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endParaRPr lang="gl-ES" sz="1600" dirty="0" smtClean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070207" y="3242379"/>
            <a:ext cx="2814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u="sng" dirty="0" smtClean="0">
                <a:solidFill>
                  <a:schemeClr val="accent6">
                    <a:lumMod val="75000"/>
                    <a:lumOff val="25000"/>
                  </a:schemeClr>
                </a:solidFill>
              </a:rPr>
              <a:t>ENLACES</a:t>
            </a:r>
            <a:endParaRPr lang="es-ES" b="1" u="sng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115616" y="3789040"/>
            <a:ext cx="7153246" cy="108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Arial"/>
              <a:buChar char="•"/>
            </a:pPr>
            <a:r>
              <a:rPr lang="es-ES" sz="1600" dirty="0">
                <a:solidFill>
                  <a:schemeClr val="accent6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«Base de Datos BEDCA». Accedido 13 de </a:t>
            </a:r>
            <a:r>
              <a:rPr lang="es-ES" sz="1600" dirty="0" err="1" smtClean="0">
                <a:solidFill>
                  <a:schemeClr val="accent6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decembro</a:t>
            </a:r>
            <a:r>
              <a:rPr lang="es-ES" sz="1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s-ES" sz="1600" dirty="0">
                <a:solidFill>
                  <a:schemeClr val="accent6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2016. </a:t>
            </a:r>
            <a:r>
              <a:rPr lang="es-ES" sz="1600" dirty="0">
                <a:solidFill>
                  <a:schemeClr val="accent6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  <a:hlinkClick r:id="rId6"/>
              </a:rPr>
              <a:t>http://www.bedca.net/bdpub</a:t>
            </a:r>
            <a:r>
              <a:rPr lang="es-ES" sz="1600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  <a:hlinkClick r:id="rId6"/>
              </a:rPr>
              <a:t>/</a:t>
            </a:r>
            <a:endParaRPr lang="es-ES" sz="1600" dirty="0">
              <a:solidFill>
                <a:schemeClr val="accent6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 defTabSz="914400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</a:pPr>
            <a:endParaRPr lang="es-ES" sz="1600" dirty="0">
              <a:solidFill>
                <a:schemeClr val="accent6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896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9552" y="2852936"/>
            <a:ext cx="8064896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285750" indent="-285750" algn="just">
              <a:spcBef>
                <a:spcPts val="1125"/>
              </a:spcBef>
              <a:buClrTx/>
              <a:buFont typeface="Wingdings" charset="2"/>
              <a:buChar char="²"/>
            </a:pPr>
            <a:r>
              <a:rPr lang="gl-ES" sz="1800" dirty="0">
                <a:solidFill>
                  <a:srgbClr val="666666"/>
                </a:solidFill>
              </a:rPr>
              <a:t>Antes de seguir, </a:t>
            </a:r>
            <a:r>
              <a:rPr lang="gl-ES" sz="1800" dirty="0" smtClean="0">
                <a:solidFill>
                  <a:srgbClr val="666666"/>
                </a:solidFill>
              </a:rPr>
              <a:t>necesitamos </a:t>
            </a:r>
            <a:r>
              <a:rPr lang="gl-ES" sz="1800" dirty="0">
                <a:solidFill>
                  <a:srgbClr val="666666"/>
                </a:solidFill>
              </a:rPr>
              <a:t>coñecer algúns </a:t>
            </a:r>
            <a:r>
              <a:rPr lang="gl-ES" sz="1800" b="1" dirty="0">
                <a:solidFill>
                  <a:srgbClr val="666666"/>
                </a:solidFill>
              </a:rPr>
              <a:t>conceptos básicos</a:t>
            </a:r>
            <a:r>
              <a:rPr lang="gl-ES" sz="1800" dirty="0">
                <a:solidFill>
                  <a:srgbClr val="666666"/>
                </a:solidFill>
              </a:rPr>
              <a:t>. Cada grupo debe atopar a información necesaria acerca dos termos que imos especificar. Finalmente, entre todos os grupos contrastaremos a información e construiremos unha definición para cada termo</a:t>
            </a:r>
            <a:r>
              <a:rPr lang="gl-ES" sz="1800" dirty="0" smtClean="0">
                <a:solidFill>
                  <a:srgbClr val="666666"/>
                </a:solidFill>
              </a:rPr>
              <a:t>.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03238" y="1052513"/>
            <a:ext cx="8135937" cy="1756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marL="285750" indent="-285750" algn="just">
              <a:buClrTx/>
              <a:buFont typeface="Wingdings" charset="2"/>
              <a:buChar char="²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gl-ES" sz="1800" dirty="0">
                <a:solidFill>
                  <a:srgbClr val="666666"/>
                </a:solidFill>
              </a:rPr>
              <a:t>O </a:t>
            </a:r>
            <a:r>
              <a:rPr lang="gl-ES" sz="1800" b="1" dirty="0">
                <a:solidFill>
                  <a:srgbClr val="666666"/>
                </a:solidFill>
              </a:rPr>
              <a:t>equilibrio enerxético </a:t>
            </a:r>
            <a:r>
              <a:rPr lang="gl-ES" sz="1800" dirty="0">
                <a:solidFill>
                  <a:srgbClr val="666666"/>
                </a:solidFill>
              </a:rPr>
              <a:t>do ser humán depende de varios, o noso metabolismo e as actividades diarias que realizamos determinan como debe ser a nosa dieta para ter un equilibrio nutricional. Nesta actividade imos averiguar cales son as nosas necesidades enerxéticas, se a nosa dieta diaria está axustada ás mesmas, e se o noso índice de masa corporal é o axeitado ao noso </a:t>
            </a:r>
            <a:r>
              <a:rPr lang="gl-ES" sz="1800" dirty="0" smtClean="0">
                <a:solidFill>
                  <a:srgbClr val="666666"/>
                </a:solidFill>
              </a:rPr>
              <a:t>biotípo.</a:t>
            </a:r>
            <a:endParaRPr lang="gl-ES" sz="1800" dirty="0">
              <a:solidFill>
                <a:srgbClr val="666666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971600" y="4077072"/>
            <a:ext cx="5400600" cy="2475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0">
              <a:spcBef>
                <a:spcPts val="1125"/>
              </a:spcBef>
              <a:buFont typeface="Wingdings" charset="0"/>
              <a:buChar char=""/>
            </a:pPr>
            <a:r>
              <a:rPr lang="gl-ES" sz="1800" b="1" dirty="0">
                <a:solidFill>
                  <a:srgbClr val="666666"/>
                </a:solidFill>
              </a:rPr>
              <a:t>Tasa metabólica basal (TMB)</a:t>
            </a:r>
          </a:p>
          <a:p>
            <a:pPr lvl="1" indent="0">
              <a:spcBef>
                <a:spcPts val="1125"/>
              </a:spcBef>
              <a:buFont typeface="Wingdings" charset="0"/>
              <a:buChar char=""/>
            </a:pPr>
            <a:r>
              <a:rPr lang="gl-ES" sz="1800" b="1" dirty="0">
                <a:solidFill>
                  <a:srgbClr val="666666"/>
                </a:solidFill>
              </a:rPr>
              <a:t>Índice de masa corporal (IMC)</a:t>
            </a:r>
          </a:p>
          <a:p>
            <a:pPr lvl="1" indent="0">
              <a:spcBef>
                <a:spcPts val="1125"/>
              </a:spcBef>
              <a:buFont typeface="Wingdings" charset="0"/>
              <a:buChar char=""/>
            </a:pPr>
            <a:r>
              <a:rPr lang="gl-ES" sz="1800" b="1" dirty="0">
                <a:solidFill>
                  <a:srgbClr val="666666"/>
                </a:solidFill>
              </a:rPr>
              <a:t>Índice cintura-cadeira</a:t>
            </a:r>
          </a:p>
          <a:p>
            <a:pPr lvl="1" indent="0">
              <a:spcBef>
                <a:spcPts val="1125"/>
              </a:spcBef>
              <a:buFont typeface="Wingdings" charset="0"/>
              <a:buChar char=""/>
            </a:pPr>
            <a:r>
              <a:rPr lang="gl-ES" sz="1800" b="1" dirty="0">
                <a:solidFill>
                  <a:srgbClr val="666666"/>
                </a:solidFill>
              </a:rPr>
              <a:t>Biotipos corporais (somatotipos)</a:t>
            </a:r>
          </a:p>
          <a:p>
            <a:pPr lvl="1" indent="0">
              <a:spcBef>
                <a:spcPts val="1125"/>
              </a:spcBef>
              <a:buFont typeface="Wingdings" charset="0"/>
              <a:buChar char=""/>
            </a:pPr>
            <a:r>
              <a:rPr lang="gl-ES" sz="1800" b="1" dirty="0">
                <a:solidFill>
                  <a:srgbClr val="666666"/>
                </a:solidFill>
              </a:rPr>
              <a:t>Gasto enérxético</a:t>
            </a:r>
          </a:p>
          <a:p>
            <a:pPr lvl="1" indent="0">
              <a:spcBef>
                <a:spcPts val="1125"/>
              </a:spcBef>
              <a:buFont typeface="Wingdings" charset="0"/>
              <a:buChar char=""/>
            </a:pPr>
            <a:r>
              <a:rPr lang="gl-ES" sz="1800" b="1" dirty="0">
                <a:solidFill>
                  <a:srgbClr val="666666"/>
                </a:solidFill>
              </a:rPr>
              <a:t>Bioimpedancia</a:t>
            </a: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755650" y="1556792"/>
            <a:ext cx="7632700" cy="4518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1000"/>
              </a:spcBef>
              <a:buClrTx/>
              <a:buFontTx/>
              <a:buNone/>
            </a:pPr>
            <a:r>
              <a:rPr lang="gl-ES" sz="1600" b="1" dirty="0">
                <a:solidFill>
                  <a:srgbClr val="666666"/>
                </a:solidFill>
              </a:rPr>
              <a:t>TASA METABÓLICA BASAL (TMB): </a:t>
            </a:r>
          </a:p>
          <a:p>
            <a:pPr marL="341313" indent="-339725">
              <a:spcBef>
                <a:spcPts val="1125"/>
              </a:spcBef>
              <a:buFont typeface="Arial" charset="0"/>
              <a:buChar char="•"/>
            </a:pPr>
            <a:r>
              <a:rPr lang="gl-ES" sz="1800" dirty="0">
                <a:solidFill>
                  <a:srgbClr val="666666"/>
                </a:solidFill>
              </a:rPr>
              <a:t>É a enerxía que necesita o teu corpo para manterse vivo atendendo ás funcións básicas coma a respiración, os latexos do corazón, a filtraxe da sangue, ou asimilar os nutrientes que inxerimos.</a:t>
            </a:r>
          </a:p>
          <a:p>
            <a:pPr marL="341313" indent="-339725">
              <a:spcBef>
                <a:spcPts val="1125"/>
              </a:spcBef>
              <a:buFont typeface="Arial" charset="0"/>
              <a:buChar char="•"/>
            </a:pPr>
            <a:r>
              <a:rPr lang="gl-ES" sz="1800" dirty="0">
                <a:solidFill>
                  <a:srgbClr val="666666"/>
                </a:solidFill>
              </a:rPr>
              <a:t>Aínda que esteamos en repouso, durmindo ou descansando, o noso corpo segue a traballar, e o cerebro mesmo ten moita actividade durante o sono</a:t>
            </a:r>
          </a:p>
          <a:p>
            <a:pPr marL="341313" indent="-339725">
              <a:spcBef>
                <a:spcPts val="1125"/>
              </a:spcBef>
              <a:buFont typeface="Arial" charset="0"/>
              <a:buChar char="•"/>
            </a:pPr>
            <a:r>
              <a:rPr lang="gl-ES" sz="1800" dirty="0">
                <a:solidFill>
                  <a:srgbClr val="666666"/>
                </a:solidFill>
              </a:rPr>
              <a:t>Certos factores inflúen sobre o metabolismo basal, coma o sexo, a idade, a altura, o peso ou a estructura corporal de cada un, sendo máis elevado cando somos xoves e diminuindo a partires da mediana adulta.</a:t>
            </a:r>
          </a:p>
          <a:p>
            <a:pPr marL="341313" indent="-339725">
              <a:spcBef>
                <a:spcPts val="1125"/>
              </a:spcBef>
              <a:buFont typeface="Arial" charset="0"/>
              <a:buChar char="•"/>
            </a:pPr>
            <a:r>
              <a:rPr lang="gl-ES" sz="1800" dirty="0">
                <a:solidFill>
                  <a:srgbClr val="666666"/>
                </a:solidFill>
              </a:rPr>
              <a:t>En resumo, a </a:t>
            </a:r>
            <a:r>
              <a:rPr lang="gl-ES" sz="1800" b="1" dirty="0">
                <a:solidFill>
                  <a:srgbClr val="666666"/>
                </a:solidFill>
              </a:rPr>
              <a:t>tasa metabólica basal</a:t>
            </a:r>
            <a:r>
              <a:rPr lang="gl-ES" sz="1800" dirty="0">
                <a:solidFill>
                  <a:srgbClr val="666666"/>
                </a:solidFill>
              </a:rPr>
              <a:t> é o </a:t>
            </a:r>
            <a:r>
              <a:rPr lang="gl-ES" sz="1800" b="1" dirty="0">
                <a:solidFill>
                  <a:srgbClr val="666666"/>
                </a:solidFill>
              </a:rPr>
              <a:t>número mínimo de calorías</a:t>
            </a:r>
            <a:r>
              <a:rPr lang="gl-ES" sz="1800" dirty="0">
                <a:solidFill>
                  <a:srgbClr val="666666"/>
                </a:solidFill>
              </a:rPr>
              <a:t> que unha persoa necesita cada día para manter as funcións orgánicas básicas.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971600" y="908720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666666"/>
                </a:solidFill>
              </a:rPr>
              <a:t>*</a:t>
            </a:r>
            <a:r>
              <a:rPr lang="es-ES" sz="1400" dirty="0" err="1" smtClean="0">
                <a:solidFill>
                  <a:srgbClr val="666666"/>
                </a:solidFill>
              </a:rPr>
              <a:t>Eiquí</a:t>
            </a:r>
            <a:r>
              <a:rPr lang="es-ES" sz="1400" dirty="0" smtClean="0">
                <a:solidFill>
                  <a:srgbClr val="666666"/>
                </a:solidFill>
              </a:rPr>
              <a:t> </a:t>
            </a:r>
            <a:r>
              <a:rPr lang="es-ES" sz="1400" dirty="0" err="1" smtClean="0">
                <a:solidFill>
                  <a:srgbClr val="666666"/>
                </a:solidFill>
              </a:rPr>
              <a:t>tedes</a:t>
            </a:r>
            <a:r>
              <a:rPr lang="es-ES" sz="1400" dirty="0" smtClean="0">
                <a:solidFill>
                  <a:srgbClr val="666666"/>
                </a:solidFill>
              </a:rPr>
              <a:t> un </a:t>
            </a:r>
            <a:r>
              <a:rPr lang="es-ES" sz="1400" dirty="0" err="1" smtClean="0">
                <a:solidFill>
                  <a:srgbClr val="666666"/>
                </a:solidFill>
              </a:rPr>
              <a:t>exemplo</a:t>
            </a:r>
            <a:r>
              <a:rPr lang="es-ES" sz="1400" dirty="0" smtClean="0">
                <a:solidFill>
                  <a:srgbClr val="666666"/>
                </a:solidFill>
              </a:rPr>
              <a:t> de cómo </a:t>
            </a:r>
            <a:r>
              <a:rPr lang="es-ES" sz="1400" dirty="0" err="1" smtClean="0">
                <a:solidFill>
                  <a:srgbClr val="666666"/>
                </a:solidFill>
              </a:rPr>
              <a:t>facer</a:t>
            </a:r>
            <a:r>
              <a:rPr lang="es-ES" sz="1400" dirty="0" smtClean="0">
                <a:solidFill>
                  <a:srgbClr val="666666"/>
                </a:solidFill>
              </a:rPr>
              <a:t> </a:t>
            </a:r>
            <a:r>
              <a:rPr lang="es-ES" sz="1400" dirty="0" err="1" smtClean="0">
                <a:solidFill>
                  <a:srgbClr val="666666"/>
                </a:solidFill>
              </a:rPr>
              <a:t>unha</a:t>
            </a:r>
            <a:r>
              <a:rPr lang="es-ES" sz="1400" dirty="0" smtClean="0">
                <a:solidFill>
                  <a:srgbClr val="666666"/>
                </a:solidFill>
              </a:rPr>
              <a:t> </a:t>
            </a:r>
            <a:r>
              <a:rPr lang="es-ES" sz="1400" dirty="0" err="1" smtClean="0">
                <a:solidFill>
                  <a:srgbClr val="666666"/>
                </a:solidFill>
              </a:rPr>
              <a:t>síntese</a:t>
            </a:r>
            <a:r>
              <a:rPr lang="es-ES" sz="1400" dirty="0" smtClean="0">
                <a:solidFill>
                  <a:srgbClr val="666666"/>
                </a:solidFill>
              </a:rPr>
              <a:t> de información de cada concepto</a:t>
            </a:r>
            <a:endParaRPr lang="es-ES" sz="1400" dirty="0">
              <a:solidFill>
                <a:srgbClr val="666666"/>
              </a:solidFill>
            </a:endParaRP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7" name="Group 3"/>
          <p:cNvGraphicFramePr>
            <a:graphicFrameLocks noGrp="1"/>
          </p:cNvGraphicFramePr>
          <p:nvPr/>
        </p:nvGraphicFramePr>
        <p:xfrm>
          <a:off x="822325" y="827088"/>
          <a:ext cx="7351713" cy="4695825"/>
        </p:xfrm>
        <a:graphic>
          <a:graphicData uri="http://schemas.openxmlformats.org/drawingml/2006/table">
            <a:tbl>
              <a:tblPr/>
              <a:tblGrid>
                <a:gridCol w="2960688"/>
                <a:gridCol w="1908175"/>
                <a:gridCol w="2482850"/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Clasificación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IMC (kg/m²)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IMC=peso/altura</a:t>
                      </a:r>
                      <a:r>
                        <a:rPr kumimoji="0" lang="gl-ES" sz="1200" b="0" i="0" u="none" strike="noStrike" cap="none" normalizeH="0" baseline="3000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Valores principais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Valores adicionais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sng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BAIXO PESO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&lt;18,50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&lt;18,50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     Delgadez severa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&lt;16,00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&lt;16,00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     Delgadez moderada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16,00 - 16,99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16,00 - 16,99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     Delgadez leve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17,00 - 18,49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17,00 - 18,49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 row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Normal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18,5 - 24,99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18,5 - 22,99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276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23,00 - 24,99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sng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SOBREPESO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≥25,00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≥25,00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276225">
                <a:tc row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     Preobeso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25,00 - 29,99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25,00 - 27,49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27,50 - 29,99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sng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OBESIDADE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≥30,00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≥30,00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276225">
                <a:tc row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     Obesidade leve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30,00 - 34,99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30,00 - 32,49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32,50 - 34,99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 row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      Obesidade media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35,00 - 39,99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35,00 - 37,49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37,50 - 39,99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     </a:t>
                      </a: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Obesidade mórbida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≥40,00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≥40,00</a:t>
                      </a:r>
                    </a:p>
                  </a:txBody>
                  <a:tcPr marL="90000" marR="90000" marT="57384" marB="46800" anchor="ctr" horzOverflow="overflow">
                    <a:lnL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3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  <p:sp>
        <p:nvSpPr>
          <p:cNvPr id="6294" name="Text Box 150"/>
          <p:cNvSpPr txBox="1">
            <a:spLocks noChangeArrowheads="1"/>
          </p:cNvSpPr>
          <p:nvPr/>
        </p:nvSpPr>
        <p:spPr bwMode="auto">
          <a:xfrm>
            <a:off x="1042988" y="5661025"/>
            <a:ext cx="5762625" cy="785813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gl-ES" sz="1800" dirty="0">
                <a:solidFill>
                  <a:srgbClr val="666666"/>
                </a:solidFill>
              </a:rPr>
              <a:t>Premede na balanza para calcular online o voso IMC.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gl-ES" sz="1800" dirty="0">
                <a:solidFill>
                  <a:srgbClr val="666666"/>
                </a:solidFill>
              </a:rPr>
              <a:t>Comprobade na táboa o resultado obtido</a:t>
            </a:r>
          </a:p>
        </p:txBody>
      </p:sp>
      <p:pic>
        <p:nvPicPr>
          <p:cNvPr id="6295" name="Picture 15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5805488"/>
            <a:ext cx="790575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287528" y="1365909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6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42875" y="765175"/>
            <a:ext cx="885666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gl-ES" sz="1400" dirty="0">
                <a:solidFill>
                  <a:srgbClr val="666666"/>
                </a:solidFill>
                <a:latin typeface="Wingdings" charset="0"/>
                <a:cs typeface="Wingdings" charset="0"/>
              </a:rPr>
              <a:t></a:t>
            </a:r>
            <a:r>
              <a:rPr lang="gl-ES" sz="1400" dirty="0">
                <a:solidFill>
                  <a:srgbClr val="666666"/>
                </a:solidFill>
              </a:rPr>
              <a:t> Cando buscas información sobre alimentación saudable comprobaredes que moitas veces faise referencia ao </a:t>
            </a:r>
            <a:r>
              <a:rPr lang="gl-ES" sz="1400" b="1" dirty="0">
                <a:solidFill>
                  <a:srgbClr val="666666"/>
                </a:solidFill>
              </a:rPr>
              <a:t>IMC</a:t>
            </a:r>
            <a:r>
              <a:rPr lang="gl-ES" sz="1400" dirty="0">
                <a:solidFill>
                  <a:srgbClr val="666666"/>
                </a:solidFill>
              </a:rPr>
              <a:t> que xa calculastes. Sen embargo, ese índice non diferencia se sodes persoas activas ou non.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42875" y="3429000"/>
            <a:ext cx="885666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gl-ES" sz="1400" dirty="0">
                <a:solidFill>
                  <a:srgbClr val="666666"/>
                </a:solidFill>
                <a:latin typeface="Wingdings" charset="0"/>
                <a:cs typeface="Wingdings" charset="0"/>
              </a:rPr>
              <a:t></a:t>
            </a:r>
            <a:r>
              <a:rPr lang="gl-ES" sz="1400" dirty="0">
                <a:solidFill>
                  <a:srgbClr val="666666"/>
                </a:solidFill>
              </a:rPr>
              <a:t> O </a:t>
            </a:r>
            <a:r>
              <a:rPr lang="gl-ES" sz="1400" b="1" dirty="0">
                <a:solidFill>
                  <a:srgbClr val="666666"/>
                </a:solidFill>
              </a:rPr>
              <a:t>REE</a:t>
            </a:r>
            <a:r>
              <a:rPr lang="gl-ES" sz="1400" dirty="0">
                <a:solidFill>
                  <a:srgbClr val="666666"/>
                </a:solidFill>
              </a:rPr>
              <a:t> e unha fórmula que ten en conta a nosa idade, actividade física, peso e altura, sendo específica a fórmula para cada sexo e tamén se o voso </a:t>
            </a:r>
            <a:r>
              <a:rPr lang="gl-ES" sz="1400" b="1" dirty="0">
                <a:solidFill>
                  <a:srgbClr val="666666"/>
                </a:solidFill>
              </a:rPr>
              <a:t>IMC</a:t>
            </a:r>
            <a:r>
              <a:rPr lang="gl-ES" sz="1400" dirty="0">
                <a:solidFill>
                  <a:srgbClr val="666666"/>
                </a:solidFill>
              </a:rPr>
              <a:t> resulta maior de 25. 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39750" y="1341438"/>
            <a:ext cx="5905500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gl-ES" sz="1400" dirty="0">
                <a:solidFill>
                  <a:srgbClr val="666666"/>
                </a:solidFill>
                <a:latin typeface="Wingdings" charset="0"/>
                <a:cs typeface="Wingdings" charset="0"/>
              </a:rPr>
              <a:t></a:t>
            </a:r>
            <a:r>
              <a:rPr lang="gl-ES" sz="1400" dirty="0">
                <a:solidFill>
                  <a:srgbClr val="666666"/>
                </a:solidFill>
              </a:rPr>
              <a:t> Pode ocorrer que aquelas persoas que teñen unha maior masa muscular pola súa actividade física, obteñan un resultado enganoso na táboa, preto do sobrepeso ou obesidade.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42875" y="2911475"/>
            <a:ext cx="885666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gl-ES" sz="1400" dirty="0">
                <a:solidFill>
                  <a:srgbClr val="666666"/>
                </a:solidFill>
                <a:latin typeface="Wingdings" charset="0"/>
                <a:cs typeface="Wingdings" charset="0"/>
              </a:rPr>
              <a:t></a:t>
            </a:r>
            <a:r>
              <a:rPr lang="gl-ES" sz="1400" dirty="0">
                <a:solidFill>
                  <a:srgbClr val="666666"/>
                </a:solidFill>
              </a:rPr>
              <a:t> Agora imos a complementar esa información coas vosas necesidades enerxéticas reais empregando o </a:t>
            </a:r>
            <a:r>
              <a:rPr lang="gl-ES" sz="1400" b="1" dirty="0">
                <a:solidFill>
                  <a:srgbClr val="666666"/>
                </a:solidFill>
              </a:rPr>
              <a:t>requerimento enerxético estimado </a:t>
            </a:r>
            <a:r>
              <a:rPr lang="gl-ES" sz="1400" dirty="0">
                <a:solidFill>
                  <a:srgbClr val="666666"/>
                </a:solidFill>
              </a:rPr>
              <a:t>ou</a:t>
            </a:r>
            <a:r>
              <a:rPr lang="gl-ES" sz="1400" b="1" dirty="0">
                <a:solidFill>
                  <a:srgbClr val="666666"/>
                </a:solidFill>
              </a:rPr>
              <a:t> REE.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11188" y="4005263"/>
            <a:ext cx="3673475" cy="2791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b="1" i="1" dirty="0">
                <a:solidFill>
                  <a:srgbClr val="666666"/>
                </a:solidFill>
              </a:rPr>
              <a:t>Rapaces de  9  a 18 anos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b="1" dirty="0">
                <a:solidFill>
                  <a:srgbClr val="666666"/>
                </a:solidFill>
              </a:rPr>
              <a:t>REE</a:t>
            </a:r>
            <a:r>
              <a:rPr lang="gl-ES" sz="1200" dirty="0">
                <a:solidFill>
                  <a:srgbClr val="666666"/>
                </a:solidFill>
              </a:rPr>
              <a:t>= 88,5 – (61,9 x idade [anos])+ AF* x (26,7 x peso [kg.]) + (903 x talla [m.]) + 25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dirty="0">
                <a:solidFill>
                  <a:srgbClr val="666666"/>
                </a:solidFill>
              </a:rPr>
              <a:t>*AF é o coeficiente de Actividade Física (AF=1, 00 si es sedentario; AF= 1,13 si es pouco activo; AF= 1,26 si es activo; AF= 1,42 si es moi activo).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b="1" i="1" dirty="0">
                <a:solidFill>
                  <a:srgbClr val="666666"/>
                </a:solidFill>
              </a:rPr>
              <a:t>Rapazas de  9  a 18 anos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b="1" dirty="0">
                <a:solidFill>
                  <a:srgbClr val="666666"/>
                </a:solidFill>
              </a:rPr>
              <a:t>REE</a:t>
            </a:r>
            <a:r>
              <a:rPr lang="gl-ES" sz="1200" dirty="0">
                <a:solidFill>
                  <a:srgbClr val="666666"/>
                </a:solidFill>
              </a:rPr>
              <a:t>= 153,3 – (30,8 x idade [anos]) + AF* x (10 x peso [kg.]) + (934 x talla [m.]) + 25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dirty="0">
                <a:solidFill>
                  <a:srgbClr val="666666"/>
                </a:solidFill>
              </a:rPr>
              <a:t>*AF é o coeficiente de Actividade Física (AF=1, 00 si es sedentario; AF= 1,16 si es pouco activa; AF= 1,31 si es activa; AF= 1,56 si es moi activa).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932363" y="4005263"/>
            <a:ext cx="3671887" cy="2791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b="1" i="1" dirty="0">
                <a:solidFill>
                  <a:srgbClr val="666666"/>
                </a:solidFill>
              </a:rPr>
              <a:t>Rapaces de  9  a 18 anos con IMC maior de 25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b="1" dirty="0">
                <a:solidFill>
                  <a:srgbClr val="666666"/>
                </a:solidFill>
              </a:rPr>
              <a:t>REE</a:t>
            </a:r>
            <a:r>
              <a:rPr lang="gl-ES" sz="1200" dirty="0">
                <a:solidFill>
                  <a:srgbClr val="666666"/>
                </a:solidFill>
              </a:rPr>
              <a:t>= 114 – (50,9 x idade [anos]) + AF* x (19,5 x peso [kg.]) + (1161,4 x talla [m.]).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dirty="0">
                <a:solidFill>
                  <a:srgbClr val="666666"/>
                </a:solidFill>
              </a:rPr>
              <a:t>*AF é o coeficiente de Actividade Física (AF=1, 00 si es sedentario; AF= 1,12 si es pouco activo; AF= 1,27 si es activo; AF= 1,45 si es moi activo).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b="1" i="1" dirty="0">
                <a:solidFill>
                  <a:srgbClr val="666666"/>
                </a:solidFill>
              </a:rPr>
              <a:t>Rapazas de  9  a 18 anos con IMC maior de 25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b="1" dirty="0">
                <a:solidFill>
                  <a:srgbClr val="666666"/>
                </a:solidFill>
              </a:rPr>
              <a:t>REE</a:t>
            </a:r>
            <a:r>
              <a:rPr lang="gl-ES" sz="1200" dirty="0">
                <a:solidFill>
                  <a:srgbClr val="666666"/>
                </a:solidFill>
              </a:rPr>
              <a:t>= 389 – (41,2 x idade [anos]) + AF* x (15 x peso [kg.]) + (701,6 x talla [m.]).</a:t>
            </a:r>
          </a:p>
          <a:p>
            <a:pPr>
              <a:spcBef>
                <a:spcPts val="750"/>
              </a:spcBef>
              <a:buClrTx/>
              <a:buFontTx/>
              <a:buNone/>
            </a:pPr>
            <a:r>
              <a:rPr lang="gl-ES" sz="1200" dirty="0">
                <a:solidFill>
                  <a:srgbClr val="666666"/>
                </a:solidFill>
              </a:rPr>
              <a:t>*AF é o coeficiente de Actividade Física (AF=1, 00 si es sedentario; AF= 1,18 si es pouco activa; AF= 1,35 si es activa; AF= 1,60 si es moi activa).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39750" y="2133600"/>
            <a:ext cx="5905500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gl-ES" sz="1400" dirty="0">
                <a:solidFill>
                  <a:srgbClr val="666666"/>
                </a:solidFill>
                <a:latin typeface="Wingdings" charset="0"/>
                <a:cs typeface="Wingdings" charset="0"/>
              </a:rPr>
              <a:t></a:t>
            </a:r>
            <a:r>
              <a:rPr lang="gl-ES" sz="1400" dirty="0">
                <a:solidFill>
                  <a:srgbClr val="666666"/>
                </a:solidFill>
              </a:rPr>
              <a:t> Por iso tamén emprégase como referencia o </a:t>
            </a:r>
            <a:r>
              <a:rPr lang="gl-ES" sz="1400" b="1" dirty="0">
                <a:solidFill>
                  <a:srgbClr val="666666"/>
                </a:solidFill>
              </a:rPr>
              <a:t>índice cintura-cadeira</a:t>
            </a:r>
            <a:r>
              <a:rPr lang="gl-ES" sz="1400" dirty="0">
                <a:solidFill>
                  <a:srgbClr val="666666"/>
                </a:solidFill>
              </a:rPr>
              <a:t>, que é tamén un bo indicador indicador de risco cardiovascular relacionado co sobrepeso e a obesidade. </a:t>
            </a:r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484313"/>
            <a:ext cx="2611437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3" grpId="0"/>
      <p:bldP spid="7174" grpId="0"/>
      <p:bldP spid="7175" grpId="0"/>
      <p:bldP spid="7176" grpId="0"/>
      <p:bldP spid="71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3" name="Agrupar 2"/>
          <p:cNvGrpSpPr/>
          <p:nvPr/>
        </p:nvGrpSpPr>
        <p:grpSpPr>
          <a:xfrm>
            <a:off x="539750" y="4221163"/>
            <a:ext cx="8137525" cy="2341924"/>
            <a:chOff x="539750" y="4221163"/>
            <a:chExt cx="8137525" cy="2341924"/>
          </a:xfrm>
        </p:grpSpPr>
        <p:sp>
          <p:nvSpPr>
            <p:cNvPr id="8195" name="Text Box 3"/>
            <p:cNvSpPr txBox="1">
              <a:spLocks noChangeArrowheads="1"/>
            </p:cNvSpPr>
            <p:nvPr/>
          </p:nvSpPr>
          <p:spPr bwMode="auto">
            <a:xfrm>
              <a:off x="539750" y="4221163"/>
              <a:ext cx="3744913" cy="2341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b="1" i="1" dirty="0">
                  <a:solidFill>
                    <a:srgbClr val="666666"/>
                  </a:solidFill>
                </a:rPr>
                <a:t>Rapaces de  9  a 18 anos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b="1" dirty="0">
                  <a:solidFill>
                    <a:srgbClr val="666666"/>
                  </a:solidFill>
                </a:rPr>
                <a:t>REE</a:t>
              </a:r>
              <a:r>
                <a:rPr lang="gl-ES" sz="1000" dirty="0">
                  <a:solidFill>
                    <a:srgbClr val="666666"/>
                  </a:solidFill>
                </a:rPr>
                <a:t>= 88,5 - 61,9 x idade [anos] + AF* x (26,7 x peso [kg.] + 903 x talla [m.] + 25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dirty="0">
                  <a:solidFill>
                    <a:srgbClr val="666666"/>
                  </a:solidFill>
                </a:rPr>
                <a:t>*AF é o coeficiente de Actividade Física (AF=1, 00 si es sedentario; AF= 1,13 si es pouco activo; AF= 1,26 si es activo; AF= 1,42 si es moi activo).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b="1" i="1" dirty="0">
                  <a:solidFill>
                    <a:srgbClr val="666666"/>
                  </a:solidFill>
                </a:rPr>
                <a:t>Rapazas de  9  a 18 anos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b="1" dirty="0">
                  <a:solidFill>
                    <a:srgbClr val="666666"/>
                  </a:solidFill>
                </a:rPr>
                <a:t>REE</a:t>
              </a:r>
              <a:r>
                <a:rPr lang="gl-ES" sz="1000" dirty="0">
                  <a:solidFill>
                    <a:srgbClr val="666666"/>
                  </a:solidFill>
                </a:rPr>
                <a:t>= 153,3 – 30,8 x idade [anos] + AF* x (10 x peso [kg.] + 934 x talla [m.] + 25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dirty="0">
                  <a:solidFill>
                    <a:srgbClr val="666666"/>
                  </a:solidFill>
                </a:rPr>
                <a:t>*AF é o coeficiente de Actividade Física (AF=1, 00 si es sedentario; AF= 1,16 si es pouco activa; AF= 1,31 si es activa; AF= 1,56 si es moi activa).</a:t>
              </a:r>
            </a:p>
          </p:txBody>
        </p:sp>
        <p:sp>
          <p:nvSpPr>
            <p:cNvPr id="8196" name="Text Box 4"/>
            <p:cNvSpPr txBox="1">
              <a:spLocks noChangeArrowheads="1"/>
            </p:cNvSpPr>
            <p:nvPr/>
          </p:nvSpPr>
          <p:spPr bwMode="auto">
            <a:xfrm>
              <a:off x="4932363" y="4221163"/>
              <a:ext cx="3744912" cy="2341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b="1" i="1">
                  <a:solidFill>
                    <a:srgbClr val="666666"/>
                  </a:solidFill>
                </a:rPr>
                <a:t>Rapaces de  9  a 18 anos con IMC maior de 25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b="1">
                  <a:solidFill>
                    <a:srgbClr val="666666"/>
                  </a:solidFill>
                </a:rPr>
                <a:t>REE</a:t>
              </a:r>
              <a:r>
                <a:rPr lang="gl-ES" sz="1000">
                  <a:solidFill>
                    <a:srgbClr val="666666"/>
                  </a:solidFill>
                </a:rPr>
                <a:t>= 114 - 50,9 x idade [anos] + AF* x (19,5 x peso [kg.] + 1161,4 x talla [m.]).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>
                  <a:solidFill>
                    <a:srgbClr val="666666"/>
                  </a:solidFill>
                </a:rPr>
                <a:t>*AF é o coeficiente de Actividade Física (AF=1, 00 si es sedentario; AF= 1,12 si es pouco activo; AF= 1,27 si es activo; AF= 1,45 si es moi activo).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b="1" i="1">
                  <a:solidFill>
                    <a:srgbClr val="666666"/>
                  </a:solidFill>
                </a:rPr>
                <a:t>Rapazas de  9  a 18 anos con IMC maior de 25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 b="1">
                  <a:solidFill>
                    <a:srgbClr val="666666"/>
                  </a:solidFill>
                </a:rPr>
                <a:t>REE</a:t>
              </a:r>
              <a:r>
                <a:rPr lang="gl-ES" sz="1000">
                  <a:solidFill>
                    <a:srgbClr val="666666"/>
                  </a:solidFill>
                </a:rPr>
                <a:t>= 389 – 41,2 x idade [anos] + AF* x (15 x peso [kg.] + 701,6 x talla [m.]).</a:t>
              </a:r>
            </a:p>
            <a:p>
              <a:pPr>
                <a:spcBef>
                  <a:spcPts val="625"/>
                </a:spcBef>
                <a:buClrTx/>
                <a:buFontTx/>
                <a:buNone/>
              </a:pPr>
              <a:r>
                <a:rPr lang="gl-ES" sz="1000">
                  <a:solidFill>
                    <a:srgbClr val="666666"/>
                  </a:solidFill>
                </a:rPr>
                <a:t>*AF é o coeficiente de Actividade Física (AF=1, 00 si es sedentario; AF= 1,18 si es pouco activa; AF= 1,35 si es activa; AF= 1,60 si es moi activa).</a:t>
              </a:r>
            </a:p>
          </p:txBody>
        </p:sp>
      </p:grp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3213100"/>
            <a:ext cx="91440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>
              <a:solidFill>
                <a:srgbClr val="666666"/>
              </a:solidFill>
            </a:endParaRPr>
          </a:p>
        </p:txBody>
      </p:sp>
      <p:graphicFrame>
        <p:nvGraphicFramePr>
          <p:cNvPr id="819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152579"/>
              </p:ext>
            </p:extLst>
          </p:nvPr>
        </p:nvGraphicFramePr>
        <p:xfrm>
          <a:off x="611560" y="2060848"/>
          <a:ext cx="3167062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4" name="EcuaciÛn" r:id="rId5" imgW="1892300" imgH="419100" progId="Equation.3">
                  <p:embed/>
                </p:oleObj>
              </mc:Choice>
              <mc:Fallback>
                <p:oleObj name="EcuaciÛn" r:id="rId5" imgW="18923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060848"/>
                        <a:ext cx="3167062" cy="736600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575" y="2060848"/>
            <a:ext cx="3394075" cy="67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19572" y="836712"/>
            <a:ext cx="7704856" cy="79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gl-ES" sz="1800" dirty="0" smtClean="0">
                <a:solidFill>
                  <a:srgbClr val="666666"/>
                </a:solidFill>
                <a:latin typeface="Lucida Grande"/>
                <a:ea typeface="Lucida Grande"/>
                <a:cs typeface="Lucida Grande"/>
              </a:rPr>
              <a:t>⏏</a:t>
            </a:r>
            <a:r>
              <a:rPr lang="gl-ES" sz="1800" dirty="0" smtClean="0">
                <a:solidFill>
                  <a:srgbClr val="666666"/>
                </a:solidFill>
              </a:rPr>
              <a:t>Imos </a:t>
            </a:r>
            <a:r>
              <a:rPr lang="gl-ES" sz="1800" dirty="0">
                <a:solidFill>
                  <a:srgbClr val="666666"/>
                </a:solidFill>
              </a:rPr>
              <a:t>a calcular agora os nosos </a:t>
            </a:r>
            <a:r>
              <a:rPr lang="gl-ES" sz="1800" b="1" dirty="0">
                <a:solidFill>
                  <a:srgbClr val="666666"/>
                </a:solidFill>
              </a:rPr>
              <a:t>parámetros enerxéticos</a:t>
            </a:r>
            <a:r>
              <a:rPr lang="gl-ES" sz="1800" dirty="0">
                <a:solidFill>
                  <a:srgbClr val="666666"/>
                </a:solidFill>
              </a:rPr>
              <a:t>. </a:t>
            </a:r>
          </a:p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gl-ES" sz="1800" dirty="0">
                <a:solidFill>
                  <a:srgbClr val="666666"/>
                </a:solidFill>
              </a:rPr>
              <a:t>Anotade na vosa ficha os resultados e si estades en </a:t>
            </a:r>
            <a:r>
              <a:rPr lang="gl-ES" sz="1800" b="1" dirty="0">
                <a:solidFill>
                  <a:srgbClr val="666666"/>
                </a:solidFill>
              </a:rPr>
              <a:t>valores saudables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292725" y="2852738"/>
            <a:ext cx="2590800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1000"/>
              </a:spcBef>
              <a:buClrTx/>
              <a:buFontTx/>
              <a:buNone/>
            </a:pPr>
            <a:r>
              <a:rPr lang="gl-ES" sz="1600" dirty="0">
                <a:solidFill>
                  <a:srgbClr val="666666"/>
                </a:solidFill>
              </a:rPr>
              <a:t>Saudable:  </a:t>
            </a:r>
            <a:r>
              <a:rPr lang="gl-ES" sz="1600" dirty="0">
                <a:solidFill>
                  <a:srgbClr val="666666"/>
                </a:solidFill>
                <a:latin typeface="Wingdings" charset="0"/>
                <a:cs typeface="Wingdings" charset="0"/>
              </a:rPr>
              <a:t></a:t>
            </a:r>
            <a:r>
              <a:rPr lang="gl-ES" sz="1600" dirty="0">
                <a:solidFill>
                  <a:srgbClr val="666666"/>
                </a:solidFill>
              </a:rPr>
              <a:t>Si    </a:t>
            </a:r>
            <a:r>
              <a:rPr lang="gl-ES" sz="1600" dirty="0">
                <a:solidFill>
                  <a:srgbClr val="666666"/>
                </a:solidFill>
                <a:latin typeface="Wingdings" charset="0"/>
                <a:cs typeface="Wingdings" charset="0"/>
              </a:rPr>
              <a:t></a:t>
            </a:r>
            <a:r>
              <a:rPr lang="gl-ES" sz="1600" dirty="0">
                <a:solidFill>
                  <a:srgbClr val="666666"/>
                </a:solidFill>
              </a:rPr>
              <a:t>Non</a:t>
            </a:r>
          </a:p>
        </p:txBody>
      </p:sp>
      <p:grpSp>
        <p:nvGrpSpPr>
          <p:cNvPr id="2" name="Agrupar 1"/>
          <p:cNvGrpSpPr/>
          <p:nvPr/>
        </p:nvGrpSpPr>
        <p:grpSpPr>
          <a:xfrm>
            <a:off x="1979613" y="3276600"/>
            <a:ext cx="3886200" cy="960438"/>
            <a:chOff x="1979613" y="3276600"/>
            <a:chExt cx="3886200" cy="960438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4419600" y="3276600"/>
              <a:ext cx="3048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666666"/>
                </a:solidFill>
              </a:endParaRPr>
            </a:p>
          </p:txBody>
        </p:sp>
        <p:grpSp>
          <p:nvGrpSpPr>
            <p:cNvPr id="8201" name="Group 9"/>
            <p:cNvGrpSpPr>
              <a:grpSpLocks/>
            </p:cNvGrpSpPr>
            <p:nvPr/>
          </p:nvGrpSpPr>
          <p:grpSpPr bwMode="auto">
            <a:xfrm>
              <a:off x="3275013" y="3429000"/>
              <a:ext cx="2590800" cy="646113"/>
              <a:chOff x="2063" y="2160"/>
              <a:chExt cx="1632" cy="407"/>
            </a:xfrm>
          </p:grpSpPr>
          <p:sp>
            <p:nvSpPr>
              <p:cNvPr id="8202" name="Rectangle 10"/>
              <p:cNvSpPr>
                <a:spLocks noChangeArrowheads="1"/>
              </p:cNvSpPr>
              <p:nvPr/>
            </p:nvSpPr>
            <p:spPr bwMode="auto">
              <a:xfrm>
                <a:off x="2063" y="2250"/>
                <a:ext cx="498" cy="2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125"/>
                  </a:spcBef>
                  <a:buClrTx/>
                  <a:buFontTx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s-ES" sz="1800" b="1">
                    <a:solidFill>
                      <a:srgbClr val="666666"/>
                    </a:solidFill>
                  </a:rPr>
                  <a:t>REE</a:t>
                </a:r>
                <a:r>
                  <a:rPr lang="es-ES" sz="1800">
                    <a:solidFill>
                      <a:srgbClr val="666666"/>
                    </a:solidFill>
                  </a:rPr>
                  <a:t>=</a:t>
                </a:r>
              </a:p>
            </p:txBody>
          </p:sp>
          <p:sp>
            <p:nvSpPr>
              <p:cNvPr id="8203" name="Rectangle 11"/>
              <p:cNvSpPr>
                <a:spLocks noChangeArrowheads="1"/>
              </p:cNvSpPr>
              <p:nvPr/>
            </p:nvSpPr>
            <p:spPr bwMode="auto">
              <a:xfrm>
                <a:off x="2607" y="2160"/>
                <a:ext cx="1088" cy="407"/>
              </a:xfrm>
              <a:prstGeom prst="rect">
                <a:avLst/>
              </a:prstGeom>
              <a:solidFill>
                <a:srgbClr val="FFFFFF"/>
              </a:solidFill>
              <a:ln w="1908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>
                  <a:solidFill>
                    <a:srgbClr val="666666"/>
                  </a:solidFill>
                </a:endParaRPr>
              </a:p>
            </p:txBody>
          </p:sp>
        </p:grpSp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613" y="3284538"/>
              <a:ext cx="1190625" cy="952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827584" y="2852738"/>
            <a:ext cx="2590800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1000"/>
              </a:spcBef>
              <a:buClrTx/>
              <a:buFontTx/>
              <a:buNone/>
            </a:pPr>
            <a:r>
              <a:rPr lang="gl-ES" sz="1600" dirty="0">
                <a:solidFill>
                  <a:srgbClr val="666666"/>
                </a:solidFill>
              </a:rPr>
              <a:t>Saudable:  </a:t>
            </a:r>
            <a:r>
              <a:rPr lang="gl-ES" sz="1600" dirty="0">
                <a:solidFill>
                  <a:srgbClr val="666666"/>
                </a:solidFill>
                <a:latin typeface="Wingdings" charset="0"/>
                <a:cs typeface="Wingdings" charset="0"/>
              </a:rPr>
              <a:t></a:t>
            </a:r>
            <a:r>
              <a:rPr lang="gl-ES" sz="1600" dirty="0">
                <a:solidFill>
                  <a:srgbClr val="666666"/>
                </a:solidFill>
              </a:rPr>
              <a:t>Si    </a:t>
            </a:r>
            <a:r>
              <a:rPr lang="gl-ES" sz="1600" dirty="0">
                <a:solidFill>
                  <a:srgbClr val="666666"/>
                </a:solidFill>
                <a:latin typeface="Wingdings" charset="0"/>
                <a:cs typeface="Wingdings" charset="0"/>
              </a:rPr>
              <a:t></a:t>
            </a:r>
            <a:r>
              <a:rPr lang="gl-ES" sz="1600" dirty="0">
                <a:solidFill>
                  <a:srgbClr val="666666"/>
                </a:solidFill>
              </a:rPr>
              <a:t>Non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/>
      <p:bldP spid="820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3205163"/>
            <a:ext cx="9144000" cy="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>
              <a:solidFill>
                <a:srgbClr val="666666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>
              <a:solidFill>
                <a:srgbClr val="666666"/>
              </a:solidFill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11560" y="764704"/>
            <a:ext cx="7884740" cy="2115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1313" indent="-341313"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120000"/>
              </a:lnSpc>
              <a:spcBef>
                <a:spcPts val="1000"/>
              </a:spcBef>
              <a:buFont typeface="Times New Roman" charset="0"/>
              <a:buAutoNum type="arabicPeriod"/>
            </a:pPr>
            <a:r>
              <a:rPr lang="gl-ES" sz="1600" dirty="0">
                <a:solidFill>
                  <a:srgbClr val="666666"/>
                </a:solidFill>
              </a:rPr>
              <a:t>Agora que xa sabemos canta enerxía necesitamos, imos comprobar se o que comemos nunha xornada apórtanos as mesmas calorías que necesitamos . </a:t>
            </a:r>
          </a:p>
          <a:p>
            <a:pPr>
              <a:lnSpc>
                <a:spcPct val="120000"/>
              </a:lnSpc>
              <a:spcBef>
                <a:spcPts val="1000"/>
              </a:spcBef>
              <a:buFont typeface="Times New Roman" charset="0"/>
              <a:buAutoNum type="arabicPeriod"/>
            </a:pPr>
            <a:r>
              <a:rPr lang="gl-ES" sz="1600" dirty="0">
                <a:solidFill>
                  <a:srgbClr val="666666"/>
                </a:solidFill>
              </a:rPr>
              <a:t>Para elo, rexistraremos nunha </a:t>
            </a:r>
            <a:r>
              <a:rPr lang="gl-ES" sz="1600" b="1" dirty="0">
                <a:solidFill>
                  <a:srgbClr val="666666"/>
                </a:solidFill>
              </a:rPr>
              <a:t>táboa</a:t>
            </a:r>
            <a:r>
              <a:rPr lang="gl-ES" sz="1600" dirty="0">
                <a:solidFill>
                  <a:srgbClr val="666666"/>
                </a:solidFill>
              </a:rPr>
              <a:t> todo o que comemos e bebemos nunha xornada dende a maña á noite.</a:t>
            </a:r>
          </a:p>
          <a:p>
            <a:pPr>
              <a:lnSpc>
                <a:spcPct val="120000"/>
              </a:lnSpc>
              <a:spcBef>
                <a:spcPts val="1000"/>
              </a:spcBef>
              <a:buFont typeface="Times New Roman" charset="0"/>
              <a:buAutoNum type="arabicPeriod"/>
            </a:pPr>
            <a:r>
              <a:rPr lang="gl-ES" sz="1600" dirty="0">
                <a:solidFill>
                  <a:srgbClr val="666666"/>
                </a:solidFill>
              </a:rPr>
              <a:t>Para coñecer o número de calorías de cada alimento teredes que empregar a base de datos de alimentos que se abre ao premer na imaxe</a:t>
            </a:r>
          </a:p>
        </p:txBody>
      </p:sp>
      <p:pic>
        <p:nvPicPr>
          <p:cNvPr id="9222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08478"/>
            <a:ext cx="1440160" cy="135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846931" y="4653136"/>
            <a:ext cx="7450137" cy="156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lnSpc>
                <a:spcPct val="12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gl-ES" sz="1600" dirty="0">
                <a:solidFill>
                  <a:srgbClr val="666666"/>
                </a:solidFill>
              </a:rPr>
              <a:t>No caso de ter un balance enerxético </a:t>
            </a:r>
            <a:r>
              <a:rPr lang="gl-ES" sz="1600" u="sng" dirty="0">
                <a:solidFill>
                  <a:srgbClr val="666666"/>
                </a:solidFill>
              </a:rPr>
              <a:t>positivo</a:t>
            </a:r>
            <a:r>
              <a:rPr lang="gl-ES" sz="1600" dirty="0">
                <a:solidFill>
                  <a:srgbClr val="666666"/>
                </a:solidFill>
              </a:rPr>
              <a:t> iso suporá que </a:t>
            </a:r>
            <a:r>
              <a:rPr lang="gl-ES" sz="1600" u="sng" dirty="0">
                <a:solidFill>
                  <a:srgbClr val="666666"/>
                </a:solidFill>
              </a:rPr>
              <a:t>colleremos peso</a:t>
            </a:r>
            <a:r>
              <a:rPr lang="gl-ES" sz="1600" dirty="0">
                <a:solidFill>
                  <a:srgbClr val="666666"/>
                </a:solidFill>
              </a:rPr>
              <a:t> e  </a:t>
            </a:r>
            <a:r>
              <a:rPr lang="gl-ES" sz="1600" u="sng" dirty="0">
                <a:solidFill>
                  <a:srgbClr val="666666"/>
                </a:solidFill>
              </a:rPr>
              <a:t>perderemos peso</a:t>
            </a:r>
            <a:r>
              <a:rPr lang="gl-ES" sz="1600" dirty="0">
                <a:solidFill>
                  <a:srgbClr val="666666"/>
                </a:solidFill>
              </a:rPr>
              <a:t> no caso de ser </a:t>
            </a:r>
            <a:r>
              <a:rPr lang="gl-ES" sz="1600" u="sng" dirty="0">
                <a:solidFill>
                  <a:srgbClr val="666666"/>
                </a:solidFill>
              </a:rPr>
              <a:t>negativo</a:t>
            </a:r>
            <a:r>
              <a:rPr lang="gl-ES" sz="1600" dirty="0">
                <a:solidFill>
                  <a:srgbClr val="666666"/>
                </a:solidFill>
              </a:rPr>
              <a:t>.</a:t>
            </a:r>
          </a:p>
          <a:p>
            <a:pPr>
              <a:lnSpc>
                <a:spcPct val="12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gl-ES" sz="1600" dirty="0">
              <a:solidFill>
                <a:srgbClr val="666666"/>
              </a:solidFill>
            </a:endParaRPr>
          </a:p>
          <a:p>
            <a:pPr algn="ctr">
              <a:lnSpc>
                <a:spcPct val="120000"/>
              </a:lnSpc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gl-ES" sz="1600" b="1" dirty="0">
                <a:solidFill>
                  <a:srgbClr val="666666"/>
                </a:solidFill>
              </a:rPr>
              <a:t>O resultado máis axeitado sería que o noso gasto enerxético estea </a:t>
            </a:r>
            <a:r>
              <a:rPr lang="gl-ES" sz="1600" b="1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equilibrado</a:t>
            </a:r>
            <a:r>
              <a:rPr lang="gl-ES" sz="1600" b="1" dirty="0">
                <a:solidFill>
                  <a:srgbClr val="666666"/>
                </a:solidFill>
              </a:rPr>
              <a:t> coa nosa inxesta calórica</a:t>
            </a: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3205163"/>
            <a:ext cx="9144000" cy="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>
              <a:solidFill>
                <a:srgbClr val="666666"/>
              </a:solidFill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>
              <a:solidFill>
                <a:srgbClr val="666666"/>
              </a:solidFill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84213" y="692150"/>
            <a:ext cx="7775575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875"/>
              </a:spcBef>
              <a:buClrTx/>
              <a:buFontTx/>
              <a:buNone/>
            </a:pPr>
            <a:r>
              <a:rPr lang="gl-ES" sz="1400">
                <a:solidFill>
                  <a:srgbClr val="666666"/>
                </a:solidFill>
              </a:rPr>
              <a:t>No caso de ter un balance enerxético positivo iso suporá que colleremos peso e o perderemos no caso de ser negativo. Anotade todo o que comedes en cada comida e no vos olvidedes de empregar a táboa de alimentos.</a:t>
            </a:r>
          </a:p>
        </p:txBody>
      </p:sp>
      <p:graphicFrame>
        <p:nvGraphicFramePr>
          <p:cNvPr id="10246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252125"/>
              </p:ext>
            </p:extLst>
          </p:nvPr>
        </p:nvGraphicFramePr>
        <p:xfrm>
          <a:off x="468313" y="1700213"/>
          <a:ext cx="8231187" cy="4700540"/>
        </p:xfrm>
        <a:graphic>
          <a:graphicData uri="http://schemas.openxmlformats.org/drawingml/2006/table">
            <a:tbl>
              <a:tblPr/>
              <a:tblGrid>
                <a:gridCol w="1533525"/>
                <a:gridCol w="841375"/>
                <a:gridCol w="765175"/>
                <a:gridCol w="1708150"/>
                <a:gridCol w="1744662"/>
                <a:gridCol w="249238"/>
                <a:gridCol w="1389062"/>
              </a:tblGrid>
              <a:tr h="4587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Menú dun día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Productos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Calorías /100gr. ou  ración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Cantidade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Nº Total de Calorías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Almorzo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Tentenpé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Xantar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Merenda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Cea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Bebidas</a:t>
                      </a:r>
                    </a:p>
                  </a:txBody>
                  <a:tcPr marL="90000" marR="90000" marT="46800" marB="46800" anchor="ctr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0000" marR="90000" marT="71495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71513"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Calorías Totais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 do menú =______________</a:t>
                      </a:r>
                    </a:p>
                  </a:txBody>
                  <a:tcPr marL="90000" marR="90000" marT="4680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REE=____________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10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(requerimento enerxético estimado)</a:t>
                      </a:r>
                    </a:p>
                  </a:txBody>
                  <a:tcPr marL="90000" marR="90000" marT="59147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2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Balance calórico =</a:t>
                      </a: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(</a:t>
                      </a:r>
                      <a:r>
                        <a:rPr kumimoji="0" lang="gl-E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Calorías totais – REE)</a:t>
                      </a:r>
                    </a:p>
                  </a:txBody>
                  <a:tcPr marL="90000" marR="90000" marT="57384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gl-E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gl-E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____________</a:t>
                      </a:r>
                    </a:p>
                  </a:txBody>
                  <a:tcPr marL="90000" marR="90000" marT="55620" marB="468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3205163"/>
            <a:ext cx="9144000" cy="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>
              <a:solidFill>
                <a:srgbClr val="666666"/>
              </a:solidFill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>
              <a:solidFill>
                <a:srgbClr val="666666"/>
              </a:solidFill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79513" y="1052513"/>
            <a:ext cx="8640960" cy="498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875"/>
              </a:spcBef>
              <a:buClrTx/>
            </a:pPr>
            <a:r>
              <a:rPr lang="gl-ES" sz="1600" dirty="0" smtClean="0">
                <a:solidFill>
                  <a:srgbClr val="666666"/>
                </a:solidFill>
                <a:latin typeface="Lucida Grande"/>
                <a:ea typeface="Lucida Grande"/>
                <a:cs typeface="Lucida Grande"/>
              </a:rPr>
              <a:t>⏏</a:t>
            </a:r>
            <a:r>
              <a:rPr lang="gl-ES" sz="1600" dirty="0" smtClean="0">
                <a:solidFill>
                  <a:srgbClr val="666666"/>
                </a:solidFill>
              </a:rPr>
              <a:t>Con </a:t>
            </a:r>
            <a:r>
              <a:rPr lang="gl-ES" sz="1600" dirty="0">
                <a:solidFill>
                  <a:srgbClr val="666666"/>
                </a:solidFill>
              </a:rPr>
              <a:t>todo o que </a:t>
            </a:r>
            <a:r>
              <a:rPr lang="gl-ES" sz="1600" dirty="0" smtClean="0">
                <a:solidFill>
                  <a:srgbClr val="666666"/>
                </a:solidFill>
              </a:rPr>
              <a:t>fixechedes nesta </a:t>
            </a:r>
            <a:r>
              <a:rPr lang="gl-ES" sz="1600" dirty="0">
                <a:solidFill>
                  <a:srgbClr val="666666"/>
                </a:solidFill>
              </a:rPr>
              <a:t>actividade, agora é o momento de facer unha reflexión persoal tendo en conta estos puntos de interés</a:t>
            </a:r>
            <a:r>
              <a:rPr lang="gl-ES" sz="1600" dirty="0" smtClean="0">
                <a:solidFill>
                  <a:srgbClr val="666666"/>
                </a:solidFill>
              </a:rPr>
              <a:t>:</a:t>
            </a:r>
            <a:endParaRPr lang="gl-ES" sz="1600" dirty="0">
              <a:solidFill>
                <a:srgbClr val="666666"/>
              </a:solidFill>
            </a:endParaRPr>
          </a:p>
          <a:p>
            <a:pPr marL="1028700" lvl="1" algn="just">
              <a:lnSpc>
                <a:spcPct val="140000"/>
              </a:lnSpc>
              <a:spcBef>
                <a:spcPts val="875"/>
              </a:spcBef>
              <a:buClrTx/>
              <a:buFont typeface="Wingdings" charset="2"/>
              <a:buChar char="v"/>
            </a:pPr>
            <a:r>
              <a:rPr lang="gl-ES" sz="1600" dirty="0">
                <a:solidFill>
                  <a:srgbClr val="666666"/>
                </a:solidFill>
              </a:rPr>
              <a:t>¿Os teus datos de IMC e ICC son saudables?</a:t>
            </a:r>
          </a:p>
          <a:p>
            <a:pPr marL="1028700" lvl="1" algn="just">
              <a:lnSpc>
                <a:spcPct val="140000"/>
              </a:lnSpc>
              <a:spcBef>
                <a:spcPts val="875"/>
              </a:spcBef>
              <a:buClrTx/>
              <a:buFont typeface="Wingdings" charset="2"/>
              <a:buChar char="v"/>
            </a:pPr>
            <a:r>
              <a:rPr lang="gl-ES" sz="1600" dirty="0">
                <a:solidFill>
                  <a:srgbClr val="666666"/>
                </a:solidFill>
              </a:rPr>
              <a:t>¿O teu biotipo </a:t>
            </a:r>
            <a:r>
              <a:rPr lang="gl-ES" sz="1600" dirty="0" smtClean="0">
                <a:solidFill>
                  <a:srgbClr val="666666"/>
                </a:solidFill>
              </a:rPr>
              <a:t>é </a:t>
            </a:r>
            <a:r>
              <a:rPr lang="gl-ES" sz="1600" dirty="0">
                <a:solidFill>
                  <a:srgbClr val="666666"/>
                </a:solidFill>
              </a:rPr>
              <a:t>determinante para a túa saúde?</a:t>
            </a:r>
          </a:p>
          <a:p>
            <a:pPr marL="1028700" lvl="1" algn="just">
              <a:lnSpc>
                <a:spcPct val="140000"/>
              </a:lnSpc>
              <a:spcBef>
                <a:spcPts val="875"/>
              </a:spcBef>
              <a:buClrTx/>
              <a:buFont typeface="Wingdings" charset="2"/>
              <a:buChar char="v"/>
            </a:pPr>
            <a:r>
              <a:rPr lang="gl-ES" sz="1600" dirty="0">
                <a:solidFill>
                  <a:srgbClr val="666666"/>
                </a:solidFill>
              </a:rPr>
              <a:t>¿Es una persoa activa, moi activa ou sedentaria?</a:t>
            </a:r>
          </a:p>
          <a:p>
            <a:pPr marL="1028700" lvl="1" algn="just">
              <a:lnSpc>
                <a:spcPct val="140000"/>
              </a:lnSpc>
              <a:spcBef>
                <a:spcPts val="875"/>
              </a:spcBef>
              <a:buClrTx/>
              <a:buFont typeface="Wingdings" charset="2"/>
              <a:buChar char="v"/>
            </a:pPr>
            <a:r>
              <a:rPr lang="gl-ES" sz="1600" dirty="0">
                <a:solidFill>
                  <a:srgbClr val="666666"/>
                </a:solidFill>
              </a:rPr>
              <a:t>¿O teu requerimento enerxético e adecuado á túa inxesta calórica?</a:t>
            </a:r>
          </a:p>
          <a:p>
            <a:pPr marL="1028700" lvl="1" algn="just">
              <a:lnSpc>
                <a:spcPct val="140000"/>
              </a:lnSpc>
              <a:spcBef>
                <a:spcPts val="875"/>
              </a:spcBef>
              <a:buClrTx/>
              <a:buFont typeface="Wingdings" charset="2"/>
              <a:buChar char="v"/>
            </a:pPr>
            <a:r>
              <a:rPr lang="gl-ES" sz="1600" dirty="0">
                <a:solidFill>
                  <a:srgbClr val="666666"/>
                </a:solidFill>
              </a:rPr>
              <a:t>¿É necesario que mellores o teu nivel de actividade física?</a:t>
            </a:r>
          </a:p>
          <a:p>
            <a:pPr marL="1028700" lvl="1" algn="just">
              <a:lnSpc>
                <a:spcPct val="140000"/>
              </a:lnSpc>
              <a:spcBef>
                <a:spcPts val="875"/>
              </a:spcBef>
              <a:buClrTx/>
              <a:buFont typeface="Wingdings" charset="2"/>
              <a:buChar char="v"/>
            </a:pPr>
            <a:r>
              <a:rPr lang="gl-ES" sz="1600" dirty="0">
                <a:solidFill>
                  <a:srgbClr val="666666"/>
                </a:solidFill>
              </a:rPr>
              <a:t>¿É necesario que cambies os teus hábitos alimentarios ou o tipo de comidas?</a:t>
            </a:r>
          </a:p>
          <a:p>
            <a:pPr marL="1028700" lvl="1" algn="just">
              <a:lnSpc>
                <a:spcPct val="140000"/>
              </a:lnSpc>
              <a:spcBef>
                <a:spcPts val="875"/>
              </a:spcBef>
              <a:buClrTx/>
              <a:buFont typeface="Wingdings" charset="2"/>
              <a:buChar char="v"/>
            </a:pPr>
            <a:r>
              <a:rPr lang="gl-ES" sz="1600" dirty="0">
                <a:solidFill>
                  <a:srgbClr val="666666"/>
                </a:solidFill>
              </a:rPr>
              <a:t>Etc.</a:t>
            </a:r>
          </a:p>
          <a:p>
            <a:pPr algn="just">
              <a:lnSpc>
                <a:spcPct val="120000"/>
              </a:lnSpc>
              <a:spcBef>
                <a:spcPts val="875"/>
              </a:spcBef>
              <a:buClrTx/>
              <a:buFontTx/>
              <a:buNone/>
            </a:pPr>
            <a:endParaRPr lang="es-ES" sz="1400" dirty="0"/>
          </a:p>
          <a:p>
            <a:pPr algn="just">
              <a:lnSpc>
                <a:spcPct val="120000"/>
              </a:lnSpc>
              <a:spcBef>
                <a:spcPts val="875"/>
              </a:spcBef>
              <a:buClrTx/>
              <a:buFontTx/>
              <a:buNone/>
            </a:pPr>
            <a:r>
              <a:rPr lang="es-ES" sz="1400" dirty="0"/>
              <a:t> </a:t>
            </a:r>
          </a:p>
          <a:p>
            <a:pPr algn="just">
              <a:lnSpc>
                <a:spcPct val="120000"/>
              </a:lnSpc>
              <a:spcBef>
                <a:spcPts val="875"/>
              </a:spcBef>
              <a:buClrTx/>
              <a:buFontTx/>
              <a:buNone/>
            </a:pPr>
            <a:endParaRPr lang="es-ES" sz="1400" dirty="0"/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4644008" y="0"/>
            <a:ext cx="4042792" cy="360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gl-ES" dirty="0">
                <a:solidFill>
                  <a:srgbClr val="666666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¿E ti, canto gastas?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-32990"/>
            <a:ext cx="854075" cy="62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" name="Imagen 1" descr="biotipos (2)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013176"/>
            <a:ext cx="3024336" cy="1306575"/>
          </a:xfrm>
          <a:prstGeom prst="rect">
            <a:avLst/>
          </a:prstGeom>
        </p:spPr>
      </p:pic>
      <p:pic>
        <p:nvPicPr>
          <p:cNvPr id="3" name="Imagen 2" descr="Gasto calóric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521645"/>
            <a:ext cx="3240360" cy="215686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1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spectro">
  <a:themeElements>
    <a:clrScheme name="Espectro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Espectro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Espectr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Espectro.thmx</Template>
  <TotalTime>936</TotalTime>
  <Words>2736</Words>
  <Application>Microsoft Macintosh PowerPoint</Application>
  <PresentationFormat>Presentación en pantalla (4:3)</PresentationFormat>
  <Paragraphs>253</Paragraphs>
  <Slides>11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3" baseType="lpstr">
      <vt:lpstr>Espectro</vt:lpstr>
      <vt:lpstr>EcuaciÛn</vt:lpstr>
      <vt:lpstr>¿E TI, CANTO GASTAS?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¿E tí, canto gastas?</dc:title>
  <dc:subject/>
  <dc:creator>IFV</dc:creator>
  <cp:keywords/>
  <dc:description/>
  <cp:lastModifiedBy>Fran Tenreiro</cp:lastModifiedBy>
  <cp:revision>73</cp:revision>
  <cp:lastPrinted>1601-01-01T00:00:00Z</cp:lastPrinted>
  <dcterms:created xsi:type="dcterms:W3CDTF">2016-10-03T08:13:18Z</dcterms:created>
  <dcterms:modified xsi:type="dcterms:W3CDTF">2017-02-06T12:12:58Z</dcterms:modified>
</cp:coreProperties>
</file>